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79" r:id="rId5"/>
    <p:sldId id="257" r:id="rId6"/>
    <p:sldId id="281" r:id="rId7"/>
    <p:sldId id="258" r:id="rId8"/>
    <p:sldId id="286" r:id="rId9"/>
    <p:sldId id="271" r:id="rId10"/>
    <p:sldId id="287" r:id="rId11"/>
    <p:sldId id="291" r:id="rId12"/>
    <p:sldId id="288" r:id="rId13"/>
    <p:sldId id="292" r:id="rId14"/>
    <p:sldId id="280" r:id="rId15"/>
    <p:sldId id="293" r:id="rId16"/>
    <p:sldId id="294" r:id="rId17"/>
    <p:sldId id="295" r:id="rId18"/>
    <p:sldId id="289" r:id="rId19"/>
    <p:sldId id="282" r:id="rId20"/>
    <p:sldId id="290" r:id="rId21"/>
    <p:sldId id="299" r:id="rId22"/>
    <p:sldId id="297" r:id="rId23"/>
    <p:sldId id="283" r:id="rId24"/>
    <p:sldId id="284"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B29E54-FB86-4B9A-88B0-5C95E0CF8936}">
          <p14:sldIdLst>
            <p14:sldId id="279"/>
            <p14:sldId id="257"/>
            <p14:sldId id="281"/>
            <p14:sldId id="258"/>
            <p14:sldId id="286"/>
            <p14:sldId id="271"/>
            <p14:sldId id="287"/>
            <p14:sldId id="291"/>
            <p14:sldId id="288"/>
            <p14:sldId id="292"/>
            <p14:sldId id="280"/>
            <p14:sldId id="293"/>
            <p14:sldId id="294"/>
            <p14:sldId id="295"/>
            <p14:sldId id="289"/>
            <p14:sldId id="282"/>
            <p14:sldId id="290"/>
            <p14:sldId id="299"/>
            <p14:sldId id="297"/>
          </p14:sldIdLst>
        </p14:section>
        <p14:section name="hide" id="{6E033E75-CA77-4FCA-A9BB-1A07E3F0C7FA}">
          <p14:sldIdLst>
            <p14:sldId id="283"/>
            <p14:sldId id="284"/>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E8E9E7"/>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6" autoAdjust="0"/>
    <p:restoredTop sz="90287" autoAdjust="0"/>
  </p:normalViewPr>
  <p:slideViewPr>
    <p:cSldViewPr snapToGrid="0">
      <p:cViewPr>
        <p:scale>
          <a:sx n="76" d="100"/>
          <a:sy n="76" d="100"/>
        </p:scale>
        <p:origin x="2160" y="157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10/24/2025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5D85E-EB02-7F5D-61DC-53618959D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EA1454-A83F-8A7A-5548-369B11C31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615C8-8CDA-8D48-19F1-73A177442E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21F482-A247-69B9-CA44-4AEEF3438FC4}"/>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2633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57F7-866A-561F-12DB-21F2D68DA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8F848-72BD-224F-9B1C-076747642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EB33B9-1DEA-BD74-B942-960919E5B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FA6E87-F07D-5911-0229-05E50DAEB129}"/>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95620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CC3A7-A81A-57AD-32F0-F2DBC3404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0A07A-7DDD-7E66-0079-4E5219DFC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4DF01-BC78-4CFD-14A5-6FC06492B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9C996-E0B8-C162-605A-B7CC42A195B1}"/>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2245501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ED9D7-73C4-FFA9-8EEF-437C772DA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B4C7-A340-E8FB-ED4F-D5558CF0A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1252D-C044-8162-C635-4EB5753A7B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32E00E-4522-52AC-3918-55CC5D613B4C}"/>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555902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6AAE-0771-FB54-1458-D58380C07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7BF92-E06A-B5C1-BC2B-5CE4E712A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D9488-5FFC-FB93-02D0-01A651078E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6D75DD-0649-CC3E-75A2-35D9B7EF3855}"/>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670526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7B48D-6840-C58B-8689-3A5AB25FFD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A94D7-51D3-AEE8-7A6D-ED05637BA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BF597-FF21-7E78-552E-76A5C747AA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F0DE9F-33BC-8527-C0C0-5BC26763AD4E}"/>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066539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DDFA3-2809-AE2E-D481-F02577C1E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90B98-4020-19C7-945B-33BDC2263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F3D7D-007E-F4CB-A9CD-B1819EFA7F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87BB83-CF02-61CC-422A-9C46434EBF0B}"/>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413529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E5F1-0316-A0A5-8E53-CCB45B813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B9879-AC4F-51A4-D093-AC5501D26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A40FB0-DE4E-0912-7C65-04C437C2D0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407477-9938-5EDF-F050-BC2132751C3F}"/>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40708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53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7F1DE-D688-735C-A7B6-F2320B8F3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047A4-EE37-8B1F-735D-526E3B8BB0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F29A3-848A-6A53-1503-A4E14B9083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2C056-6744-D25E-5ADD-F5CA7697DD71}"/>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867509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123B7-0BDD-0E5D-0798-8F7DE3023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BEE52-6F75-4EE5-EA72-9AB8FE22C5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D9A8E-49BD-DD66-F36F-6DDA06259C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13728F-4B26-76E6-F8AE-453925019134}"/>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7167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8D777-ABDD-27E6-0060-2B6E7A453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20595-F01E-12A7-B395-423FF460F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25740-09F7-6007-F18C-C9FCC74026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34988C-186B-2725-556E-59517C3BDE9D}"/>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4646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D57F-9C08-4C67-D1BA-0EE2EC480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0C74A-1F4B-2023-099B-9189509BD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18821-E40C-A0D7-B426-5A063BE119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C482F-9DFC-BE8A-A4C0-41C5ECF6D445}"/>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920921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pavansubhasht/ibm-hr-analytics-attrition-datase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kaggle.com/datasets/HRAnalyticRepository/employee-attrition-dat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understanding Turnover</a:t>
            </a:r>
          </a:p>
        </p:txBody>
      </p:sp>
      <p:pic>
        <p:nvPicPr>
          <p:cNvPr id="16" name="Picture Placeholder 15" descr="Candidate for interview">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duotone>
              <a:prstClr val="black"/>
              <a:srgbClr val="E9E6DF">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l="29287" t="139" r="6920" b="-139"/>
          <a:stretch>
            <a:fillRect/>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459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ACDBB-CF7F-74E8-312F-6F9C9B2FB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B511C-7E47-D8A6-5EE6-3E9813E0B34C}"/>
              </a:ext>
            </a:extLst>
          </p:cNvPr>
          <p:cNvSpPr>
            <a:spLocks noGrp="1"/>
          </p:cNvSpPr>
          <p:nvPr>
            <p:ph type="title"/>
          </p:nvPr>
        </p:nvSpPr>
        <p:spPr>
          <a:xfrm>
            <a:off x="213360" y="247652"/>
            <a:ext cx="9953308" cy="507999"/>
          </a:xfrm>
        </p:spPr>
        <p:txBody>
          <a:bodyPr/>
          <a:lstStyle/>
          <a:p>
            <a:r>
              <a:rPr lang="en-US" dirty="0"/>
              <a:t>Potential model improvements</a:t>
            </a:r>
          </a:p>
        </p:txBody>
      </p:sp>
      <p:sp>
        <p:nvSpPr>
          <p:cNvPr id="4" name="Text Placeholder 2">
            <a:extLst>
              <a:ext uri="{FF2B5EF4-FFF2-40B4-BE49-F238E27FC236}">
                <a16:creationId xmlns:a16="http://schemas.microsoft.com/office/drawing/2014/main" id="{3759C147-F264-CC2C-F4AE-B201D4C2218D}"/>
              </a:ext>
            </a:extLst>
          </p:cNvPr>
          <p:cNvSpPr txBox="1">
            <a:spLocks/>
          </p:cNvSpPr>
          <p:nvPr/>
        </p:nvSpPr>
        <p:spPr>
          <a:xfrm>
            <a:off x="499225" y="1080653"/>
            <a:ext cx="11193549" cy="509847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All number features were converted into categorical variables for easy interpretation- wages were translated from actual wages to `high` wages or `low` wages</a:t>
            </a:r>
          </a:p>
          <a:p>
            <a:pPr lvl="1"/>
            <a:r>
              <a:rPr lang="en-US" sz="1800" dirty="0"/>
              <a:t>This was not sophisticated in its approach</a:t>
            </a:r>
          </a:p>
          <a:p>
            <a:pPr lvl="2"/>
            <a:r>
              <a:rPr lang="en-US" sz="1800" dirty="0"/>
              <a:t>Wages are high/low with respect to the job market and specific requirements of the role</a:t>
            </a:r>
          </a:p>
          <a:p>
            <a:pPr lvl="2"/>
            <a:r>
              <a:rPr lang="en-US" sz="1800" dirty="0"/>
              <a:t>Understanding how an additional marginal dollar or percentage increase in wage might impact the likelihood of resignation is useful, but this model cannot provide that with this technique</a:t>
            </a:r>
          </a:p>
          <a:p>
            <a:pPr marL="914400" lvl="2" indent="0">
              <a:buNone/>
            </a:pPr>
            <a:endParaRPr lang="en-US" sz="1800" dirty="0"/>
          </a:p>
          <a:p>
            <a:r>
              <a:rPr lang="en-US" sz="1800" dirty="0"/>
              <a:t>Additional factors might drive turnover exogenous to the model</a:t>
            </a:r>
          </a:p>
          <a:p>
            <a:pPr lvl="1"/>
            <a:r>
              <a:rPr lang="en-US" sz="1800" dirty="0"/>
              <a:t>Potential features might include</a:t>
            </a:r>
          </a:p>
          <a:p>
            <a:pPr lvl="2"/>
            <a:r>
              <a:rPr lang="en-US" sz="1800" dirty="0"/>
              <a:t>Sentiment analysis on any available natural language from employees</a:t>
            </a:r>
          </a:p>
          <a:p>
            <a:pPr lvl="2"/>
            <a:r>
              <a:rPr lang="en-US" sz="1800" dirty="0"/>
              <a:t>Recent increases in sick/PTO/vacation days might provide and early indication of potential turnover</a:t>
            </a:r>
          </a:p>
          <a:p>
            <a:pPr lvl="2"/>
            <a:r>
              <a:rPr lang="en-US" sz="1800" dirty="0"/>
              <a:t>Social network graph analysis might provide some useful insight on how specific managers or teams effect the likelihood of turnover</a:t>
            </a:r>
          </a:p>
          <a:p>
            <a:pPr lvl="2"/>
            <a:r>
              <a:rPr lang="en-US" sz="1800" dirty="0"/>
              <a:t>Some feature depicting resignation momentum may improve the model – recent increased resignations might increase the likelihood of following</a:t>
            </a:r>
          </a:p>
          <a:p>
            <a:pPr lvl="2"/>
            <a:r>
              <a:rPr lang="en-US" sz="1800" dirty="0"/>
              <a:t>Lack of seasonal awareness or trend in the model – staffing planning might benefit from some understanding of how seasons impact resignations</a:t>
            </a:r>
          </a:p>
          <a:p>
            <a:pPr lvl="2"/>
            <a:endParaRPr lang="en-US" dirty="0"/>
          </a:p>
        </p:txBody>
      </p:sp>
    </p:spTree>
    <p:extLst>
      <p:ext uri="{BB962C8B-B14F-4D97-AF65-F5344CB8AC3E}">
        <p14:creationId xmlns:p14="http://schemas.microsoft.com/office/powerpoint/2010/main" val="2798866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Aggregate model results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4165D-5CB1-E049-32E9-2D0113DC35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C5ED4-7D62-0AAB-02A4-417D6F714E31}"/>
              </a:ext>
            </a:extLst>
          </p:cNvPr>
          <p:cNvSpPr>
            <a:spLocks noGrp="1"/>
          </p:cNvSpPr>
          <p:nvPr>
            <p:ph type="title"/>
          </p:nvPr>
        </p:nvSpPr>
        <p:spPr>
          <a:xfrm>
            <a:off x="213360" y="247652"/>
            <a:ext cx="9953308" cy="507999"/>
          </a:xfrm>
        </p:spPr>
        <p:txBody>
          <a:bodyPr/>
          <a:lstStyle/>
          <a:p>
            <a:r>
              <a:rPr lang="en-US" dirty="0"/>
              <a:t>Feature importance</a:t>
            </a:r>
          </a:p>
        </p:txBody>
      </p:sp>
      <p:sp>
        <p:nvSpPr>
          <p:cNvPr id="29" name="TextBox 28">
            <a:extLst>
              <a:ext uri="{FF2B5EF4-FFF2-40B4-BE49-F238E27FC236}">
                <a16:creationId xmlns:a16="http://schemas.microsoft.com/office/drawing/2014/main" id="{107000FC-7D97-2A51-4E2C-004819B12A65}"/>
              </a:ext>
            </a:extLst>
          </p:cNvPr>
          <p:cNvSpPr txBox="1"/>
          <p:nvPr/>
        </p:nvSpPr>
        <p:spPr>
          <a:xfrm>
            <a:off x="5471229" y="1186924"/>
            <a:ext cx="5928836" cy="530915"/>
          </a:xfrm>
          <a:prstGeom prst="rect">
            <a:avLst/>
          </a:prstGeom>
          <a:noFill/>
        </p:spPr>
        <p:txBody>
          <a:bodyPr wrap="square">
            <a:spAutoFit/>
          </a:bodyPr>
          <a:lstStyle/>
          <a:p>
            <a:r>
              <a:rPr lang="en-US" b="1" dirty="0"/>
              <a:t>What factors are most impactful a stores annual turnover?</a:t>
            </a:r>
          </a:p>
          <a:p>
            <a:r>
              <a:rPr lang="en-US" sz="1050" i="1" dirty="0"/>
              <a:t>Based on the weighted average absolute value of each features marginal contribution</a:t>
            </a:r>
          </a:p>
        </p:txBody>
      </p:sp>
      <p:sp>
        <p:nvSpPr>
          <p:cNvPr id="35" name="Text Placeholder 2">
            <a:extLst>
              <a:ext uri="{FF2B5EF4-FFF2-40B4-BE49-F238E27FC236}">
                <a16:creationId xmlns:a16="http://schemas.microsoft.com/office/drawing/2014/main" id="{7E861A53-B2E6-70E3-DA18-7940EA86389C}"/>
              </a:ext>
            </a:extLst>
          </p:cNvPr>
          <p:cNvSpPr txBox="1">
            <a:spLocks/>
          </p:cNvSpPr>
          <p:nvPr/>
        </p:nvSpPr>
        <p:spPr>
          <a:xfrm>
            <a:off x="373380" y="1274803"/>
            <a:ext cx="4739640" cy="43083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trend has less detailed data than the individual model’s sampled data, however there is more sample</a:t>
            </a:r>
          </a:p>
          <a:p>
            <a:pPr marL="0" indent="0">
              <a:buNone/>
            </a:pPr>
            <a:r>
              <a:rPr lang="en-US" sz="1800" dirty="0"/>
              <a:t>To get the data in terms of city / store / year</a:t>
            </a:r>
          </a:p>
          <a:p>
            <a:r>
              <a:rPr lang="en-US" sz="1800" dirty="0"/>
              <a:t>The trend model has different inputs- it seems like the top 4 are the store’s average length of service, age, percentage of workforce that are produce clerks or work in processed foods</a:t>
            </a:r>
            <a:endParaRPr lang="en-US" sz="1600" i="1" dirty="0"/>
          </a:p>
        </p:txBody>
      </p:sp>
      <p:pic>
        <p:nvPicPr>
          <p:cNvPr id="4" name="Picture 3">
            <a:extLst>
              <a:ext uri="{FF2B5EF4-FFF2-40B4-BE49-F238E27FC236}">
                <a16:creationId xmlns:a16="http://schemas.microsoft.com/office/drawing/2014/main" id="{B25FAECF-2763-862E-47DA-5B36A0311234}"/>
              </a:ext>
            </a:extLst>
          </p:cNvPr>
          <p:cNvPicPr>
            <a:picLocks noChangeAspect="1"/>
          </p:cNvPicPr>
          <p:nvPr/>
        </p:nvPicPr>
        <p:blipFill>
          <a:blip r:embed="rId3"/>
          <a:stretch>
            <a:fillRect/>
          </a:stretch>
        </p:blipFill>
        <p:spPr>
          <a:xfrm>
            <a:off x="5425032" y="1717839"/>
            <a:ext cx="5975033" cy="4174020"/>
          </a:xfrm>
          <a:prstGeom prst="rect">
            <a:avLst/>
          </a:prstGeom>
        </p:spPr>
      </p:pic>
    </p:spTree>
    <p:extLst>
      <p:ext uri="{BB962C8B-B14F-4D97-AF65-F5344CB8AC3E}">
        <p14:creationId xmlns:p14="http://schemas.microsoft.com/office/powerpoint/2010/main" val="3782890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7DCDB-4F1E-2DBC-5122-A4C907D70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3CC6F-40C5-24AB-A136-415FDE0FEF61}"/>
              </a:ext>
            </a:extLst>
          </p:cNvPr>
          <p:cNvSpPr>
            <a:spLocks noGrp="1"/>
          </p:cNvSpPr>
          <p:nvPr>
            <p:ph type="title"/>
          </p:nvPr>
        </p:nvSpPr>
        <p:spPr>
          <a:xfrm>
            <a:off x="213360" y="247652"/>
            <a:ext cx="9953308" cy="507999"/>
          </a:xfrm>
        </p:spPr>
        <p:txBody>
          <a:bodyPr/>
          <a:lstStyle/>
          <a:p>
            <a:r>
              <a:rPr lang="en-US" dirty="0"/>
              <a:t>Feature importance</a:t>
            </a:r>
          </a:p>
        </p:txBody>
      </p:sp>
      <p:sp>
        <p:nvSpPr>
          <p:cNvPr id="29" name="TextBox 28">
            <a:extLst>
              <a:ext uri="{FF2B5EF4-FFF2-40B4-BE49-F238E27FC236}">
                <a16:creationId xmlns:a16="http://schemas.microsoft.com/office/drawing/2014/main" id="{57B15ABF-36AC-A2C3-9232-912EB92962CF}"/>
              </a:ext>
            </a:extLst>
          </p:cNvPr>
          <p:cNvSpPr txBox="1"/>
          <p:nvPr/>
        </p:nvSpPr>
        <p:spPr>
          <a:xfrm>
            <a:off x="4857860" y="1458424"/>
            <a:ext cx="5928836" cy="5309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enorite"/>
                <a:ea typeface="+mn-ea"/>
                <a:cs typeface="+mn-cs"/>
              </a:rPr>
              <a:t>How do these features impact a stores annual turnover?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Tenorite"/>
                <a:ea typeface="+mn-ea"/>
                <a:cs typeface="+mn-cs"/>
              </a:rPr>
              <a:t>Based on the Pearsons correlations between features and annual turnover</a:t>
            </a:r>
          </a:p>
        </p:txBody>
      </p:sp>
      <p:sp>
        <p:nvSpPr>
          <p:cNvPr id="35" name="Text Placeholder 2">
            <a:extLst>
              <a:ext uri="{FF2B5EF4-FFF2-40B4-BE49-F238E27FC236}">
                <a16:creationId xmlns:a16="http://schemas.microsoft.com/office/drawing/2014/main" id="{F6741881-2819-9BF3-3FE5-85D3477EB6B4}"/>
              </a:ext>
            </a:extLst>
          </p:cNvPr>
          <p:cNvSpPr txBox="1">
            <a:spLocks/>
          </p:cNvSpPr>
          <p:nvPr/>
        </p:nvSpPr>
        <p:spPr>
          <a:xfrm>
            <a:off x="213360" y="1274803"/>
            <a:ext cx="4484480" cy="43083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Next, we can view correlations to understand how the model might apply these features</a:t>
            </a:r>
          </a:p>
          <a:p>
            <a:r>
              <a:rPr lang="en-US" sz="1800" dirty="0"/>
              <a:t>It seems the higher the stores average age, the less expected turnover</a:t>
            </a:r>
          </a:p>
          <a:p>
            <a:r>
              <a:rPr lang="en-US" sz="1800" dirty="0"/>
              <a:t>The percentage of processed food employees increases the estimated turnover</a:t>
            </a:r>
          </a:p>
          <a:p>
            <a:r>
              <a:rPr lang="en-US" sz="1800" dirty="0"/>
              <a:t>As percentage of produce clerks increase, the turnover rate increases</a:t>
            </a:r>
            <a:endParaRPr lang="en-US" sz="1600" i="1" dirty="0"/>
          </a:p>
        </p:txBody>
      </p:sp>
      <p:pic>
        <p:nvPicPr>
          <p:cNvPr id="5" name="Picture 4">
            <a:extLst>
              <a:ext uri="{FF2B5EF4-FFF2-40B4-BE49-F238E27FC236}">
                <a16:creationId xmlns:a16="http://schemas.microsoft.com/office/drawing/2014/main" id="{4C0D10A1-B407-F54E-B792-06AFAC94803A}"/>
              </a:ext>
            </a:extLst>
          </p:cNvPr>
          <p:cNvPicPr>
            <a:picLocks noChangeAspect="1"/>
          </p:cNvPicPr>
          <p:nvPr/>
        </p:nvPicPr>
        <p:blipFill>
          <a:blip r:embed="rId3"/>
          <a:stretch>
            <a:fillRect/>
          </a:stretch>
        </p:blipFill>
        <p:spPr>
          <a:xfrm>
            <a:off x="4857860" y="1989339"/>
            <a:ext cx="6960760" cy="4621009"/>
          </a:xfrm>
          <a:prstGeom prst="rect">
            <a:avLst/>
          </a:prstGeom>
        </p:spPr>
      </p:pic>
    </p:spTree>
    <p:extLst>
      <p:ext uri="{BB962C8B-B14F-4D97-AF65-F5344CB8AC3E}">
        <p14:creationId xmlns:p14="http://schemas.microsoft.com/office/powerpoint/2010/main" val="187717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DEB1-7508-340D-71C9-3EF7C6264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DEB43-251E-F593-3034-7318806248B3}"/>
              </a:ext>
            </a:extLst>
          </p:cNvPr>
          <p:cNvSpPr>
            <a:spLocks noGrp="1"/>
          </p:cNvSpPr>
          <p:nvPr>
            <p:ph type="title"/>
          </p:nvPr>
        </p:nvSpPr>
        <p:spPr>
          <a:xfrm>
            <a:off x="213360" y="665288"/>
            <a:ext cx="9953308" cy="507999"/>
          </a:xfrm>
        </p:spPr>
        <p:txBody>
          <a:bodyPr/>
          <a:lstStyle/>
          <a:p>
            <a:r>
              <a:rPr lang="en-US" dirty="0"/>
              <a:t>Why did my store have this turnover?</a:t>
            </a:r>
          </a:p>
        </p:txBody>
      </p:sp>
      <p:sp>
        <p:nvSpPr>
          <p:cNvPr id="35" name="Text Placeholder 2">
            <a:extLst>
              <a:ext uri="{FF2B5EF4-FFF2-40B4-BE49-F238E27FC236}">
                <a16:creationId xmlns:a16="http://schemas.microsoft.com/office/drawing/2014/main" id="{40CAD006-CCFD-FCA3-254F-D29D864A9BEB}"/>
              </a:ext>
            </a:extLst>
          </p:cNvPr>
          <p:cNvSpPr txBox="1">
            <a:spLocks/>
          </p:cNvSpPr>
          <p:nvPr/>
        </p:nvSpPr>
        <p:spPr>
          <a:xfrm>
            <a:off x="213360" y="1528803"/>
            <a:ext cx="4222114" cy="43083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Like the individual model, we can use this technique to highlight why the model expects a given turnover for a store/year/location</a:t>
            </a:r>
          </a:p>
          <a:p>
            <a:r>
              <a:rPr lang="en-US" sz="1800" dirty="0"/>
              <a:t>In the example of store 44 in Vancouver in 2015, we can see that the average age of the workforce drives the expected turnover much higher, as well as the length of service.</a:t>
            </a:r>
            <a:endParaRPr lang="en-US" sz="1600" i="1" dirty="0"/>
          </a:p>
        </p:txBody>
      </p:sp>
      <p:pic>
        <p:nvPicPr>
          <p:cNvPr id="4" name="Picture 3">
            <a:extLst>
              <a:ext uri="{FF2B5EF4-FFF2-40B4-BE49-F238E27FC236}">
                <a16:creationId xmlns:a16="http://schemas.microsoft.com/office/drawing/2014/main" id="{4BAA3962-7AB6-30BF-E7F7-A0E268BFECAE}"/>
              </a:ext>
            </a:extLst>
          </p:cNvPr>
          <p:cNvPicPr>
            <a:picLocks noChangeAspect="1"/>
          </p:cNvPicPr>
          <p:nvPr/>
        </p:nvPicPr>
        <p:blipFill>
          <a:blip r:embed="rId3"/>
          <a:stretch>
            <a:fillRect/>
          </a:stretch>
        </p:blipFill>
        <p:spPr>
          <a:xfrm>
            <a:off x="4435474" y="2387600"/>
            <a:ext cx="7234238" cy="4000500"/>
          </a:xfrm>
          <a:prstGeom prst="rect">
            <a:avLst/>
          </a:prstGeom>
        </p:spPr>
      </p:pic>
      <p:sp>
        <p:nvSpPr>
          <p:cNvPr id="6" name="TextBox 5">
            <a:extLst>
              <a:ext uri="{FF2B5EF4-FFF2-40B4-BE49-F238E27FC236}">
                <a16:creationId xmlns:a16="http://schemas.microsoft.com/office/drawing/2014/main" id="{7F94A995-9FD0-9D44-7EEF-70A425AFB749}"/>
              </a:ext>
            </a:extLst>
          </p:cNvPr>
          <p:cNvSpPr txBox="1"/>
          <p:nvPr/>
        </p:nvSpPr>
        <p:spPr>
          <a:xfrm>
            <a:off x="5088175" y="1856685"/>
            <a:ext cx="5928836" cy="5309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enorite"/>
                <a:ea typeface="+mn-ea"/>
                <a:cs typeface="+mn-cs"/>
              </a:rPr>
              <a:t>Why did store 44 in Vancouver have this turnover in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Tenorite"/>
                <a:ea typeface="+mn-ea"/>
                <a:cs typeface="+mn-cs"/>
              </a:rPr>
              <a:t>Based on the shap values for the model’s predicted turnover</a:t>
            </a:r>
          </a:p>
        </p:txBody>
      </p:sp>
    </p:spTree>
    <p:extLst>
      <p:ext uri="{BB962C8B-B14F-4D97-AF65-F5344CB8AC3E}">
        <p14:creationId xmlns:p14="http://schemas.microsoft.com/office/powerpoint/2010/main" val="299918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0142-7B97-C1BA-6335-DEBC11164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5C2AD-78A3-D8D3-4021-42D4F27F90A7}"/>
              </a:ext>
            </a:extLst>
          </p:cNvPr>
          <p:cNvSpPr>
            <a:spLocks noGrp="1"/>
          </p:cNvSpPr>
          <p:nvPr>
            <p:ph type="title"/>
          </p:nvPr>
        </p:nvSpPr>
        <p:spPr>
          <a:xfrm>
            <a:off x="1333500" y="1020445"/>
            <a:ext cx="2895600" cy="1325563"/>
          </a:xfrm>
        </p:spPr>
        <p:txBody>
          <a:bodyPr/>
          <a:lstStyle/>
          <a:p>
            <a:r>
              <a:rPr lang="en-US" dirty="0"/>
              <a:t>APPENDIX</a:t>
            </a:r>
          </a:p>
        </p:txBody>
      </p:sp>
      <p:sp>
        <p:nvSpPr>
          <p:cNvPr id="5" name="Slide Number Placeholder 5">
            <a:extLst>
              <a:ext uri="{FF2B5EF4-FFF2-40B4-BE49-F238E27FC236}">
                <a16:creationId xmlns:a16="http://schemas.microsoft.com/office/drawing/2014/main" id="{A9E8D5EF-1E48-0449-8E60-576A299B8FE2}"/>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51306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25A73A8-B16F-AF02-5929-E599A29A6EAD}"/>
              </a:ext>
            </a:extLst>
          </p:cNvPr>
          <p:cNvGrpSpPr/>
          <p:nvPr/>
        </p:nvGrpSpPr>
        <p:grpSpPr>
          <a:xfrm>
            <a:off x="7018020" y="1499944"/>
            <a:ext cx="4197927" cy="4720376"/>
            <a:chOff x="137160" y="1652715"/>
            <a:chExt cx="4197927" cy="4720376"/>
          </a:xfrm>
        </p:grpSpPr>
        <p:pic>
          <p:nvPicPr>
            <p:cNvPr id="31" name="Picture 30">
              <a:extLst>
                <a:ext uri="{FF2B5EF4-FFF2-40B4-BE49-F238E27FC236}">
                  <a16:creationId xmlns:a16="http://schemas.microsoft.com/office/drawing/2014/main" id="{EB532D77-A785-ADBE-1616-419A4D58B127}"/>
                </a:ext>
              </a:extLst>
            </p:cNvPr>
            <p:cNvPicPr>
              <a:picLocks noChangeAspect="1"/>
            </p:cNvPicPr>
            <p:nvPr/>
          </p:nvPicPr>
          <p:blipFill>
            <a:blip r:embed="rId3"/>
            <a:srcRect l="8154" r="17846" b="12182"/>
            <a:stretch>
              <a:fillRect/>
            </a:stretch>
          </p:blipFill>
          <p:spPr>
            <a:xfrm>
              <a:off x="669867" y="2724494"/>
              <a:ext cx="3665220" cy="3648597"/>
            </a:xfrm>
            <a:prstGeom prst="rect">
              <a:avLst/>
            </a:prstGeom>
          </p:spPr>
        </p:pic>
        <p:sp>
          <p:nvSpPr>
            <p:cNvPr id="11" name="TextBox 10">
              <a:extLst>
                <a:ext uri="{FF2B5EF4-FFF2-40B4-BE49-F238E27FC236}">
                  <a16:creationId xmlns:a16="http://schemas.microsoft.com/office/drawing/2014/main" id="{4BC1983A-D357-FB86-8D36-6DC2DD8F4CCC}"/>
                </a:ext>
              </a:extLst>
            </p:cNvPr>
            <p:cNvSpPr txBox="1"/>
            <p:nvPr/>
          </p:nvSpPr>
          <p:spPr>
            <a:xfrm>
              <a:off x="137160" y="1652715"/>
              <a:ext cx="4197927" cy="692497"/>
            </a:xfrm>
            <a:prstGeom prst="rect">
              <a:avLst/>
            </a:prstGeom>
            <a:noFill/>
          </p:spPr>
          <p:txBody>
            <a:bodyPr wrap="square">
              <a:spAutoFit/>
            </a:bodyPr>
            <a:lstStyle/>
            <a:p>
              <a:r>
                <a:rPr lang="en-US" b="1" dirty="0"/>
                <a:t>Individual model confusion matrix</a:t>
              </a:r>
            </a:p>
            <a:p>
              <a:r>
                <a:rPr lang="en-US" sz="1050" i="1" dirty="0"/>
                <a:t>Model had 86% accuracy in predicting employee turnover, </a:t>
              </a:r>
            </a:p>
            <a:p>
              <a:r>
                <a:rPr lang="en-US" sz="1050" i="1" dirty="0"/>
                <a:t>capturing 89% of overall actual turnover</a:t>
              </a:r>
            </a:p>
          </p:txBody>
        </p:sp>
        <p:sp>
          <p:nvSpPr>
            <p:cNvPr id="12" name="TextBox 11">
              <a:extLst>
                <a:ext uri="{FF2B5EF4-FFF2-40B4-BE49-F238E27FC236}">
                  <a16:creationId xmlns:a16="http://schemas.microsoft.com/office/drawing/2014/main" id="{B919F463-8AA4-9DF6-B099-9F23DB063B7E}"/>
                </a:ext>
              </a:extLst>
            </p:cNvPr>
            <p:cNvSpPr txBox="1"/>
            <p:nvPr/>
          </p:nvSpPr>
          <p:spPr>
            <a:xfrm rot="16200000">
              <a:off x="-884239" y="4315431"/>
              <a:ext cx="2573713" cy="530915"/>
            </a:xfrm>
            <a:prstGeom prst="rect">
              <a:avLst/>
            </a:prstGeom>
            <a:noFill/>
          </p:spPr>
          <p:txBody>
            <a:bodyPr wrap="square">
              <a:spAutoFit/>
            </a:bodyPr>
            <a:lstStyle/>
            <a:p>
              <a:r>
                <a:rPr lang="en-US" b="1" dirty="0"/>
                <a:t>	Actual</a:t>
              </a:r>
            </a:p>
            <a:p>
              <a:r>
                <a:rPr lang="en-US" sz="1050" i="1" dirty="0"/>
                <a:t>Resigned		Remain</a:t>
              </a:r>
            </a:p>
          </p:txBody>
        </p:sp>
        <p:sp>
          <p:nvSpPr>
            <p:cNvPr id="16" name="TextBox 15">
              <a:extLst>
                <a:ext uri="{FF2B5EF4-FFF2-40B4-BE49-F238E27FC236}">
                  <a16:creationId xmlns:a16="http://schemas.microsoft.com/office/drawing/2014/main" id="{A24356A4-E2A9-1C75-5D6F-F336A88B019A}"/>
                </a:ext>
              </a:extLst>
            </p:cNvPr>
            <p:cNvSpPr txBox="1"/>
            <p:nvPr/>
          </p:nvSpPr>
          <p:spPr>
            <a:xfrm>
              <a:off x="1224742" y="2225069"/>
              <a:ext cx="2573713" cy="530915"/>
            </a:xfrm>
            <a:prstGeom prst="rect">
              <a:avLst/>
            </a:prstGeom>
            <a:noFill/>
          </p:spPr>
          <p:txBody>
            <a:bodyPr wrap="square">
              <a:spAutoFit/>
            </a:bodyPr>
            <a:lstStyle/>
            <a:p>
              <a:r>
                <a:rPr lang="en-US" b="1" dirty="0"/>
                <a:t>              Predicted</a:t>
              </a:r>
            </a:p>
            <a:p>
              <a:r>
                <a:rPr lang="en-US" sz="1050" i="1" dirty="0"/>
                <a:t>Remain		 Resigned</a:t>
              </a:r>
            </a:p>
          </p:txBody>
        </p:sp>
      </p:grpSp>
      <p:grpSp>
        <p:nvGrpSpPr>
          <p:cNvPr id="24" name="Group 23">
            <a:extLst>
              <a:ext uri="{FF2B5EF4-FFF2-40B4-BE49-F238E27FC236}">
                <a16:creationId xmlns:a16="http://schemas.microsoft.com/office/drawing/2014/main" id="{777AF0E4-83A8-10E9-E561-C83FC0D938EF}"/>
              </a:ext>
            </a:extLst>
          </p:cNvPr>
          <p:cNvGrpSpPr/>
          <p:nvPr/>
        </p:nvGrpSpPr>
        <p:grpSpPr>
          <a:xfrm>
            <a:off x="597011" y="1074416"/>
            <a:ext cx="5498989" cy="5145904"/>
            <a:chOff x="5644052" y="1157044"/>
            <a:chExt cx="5498989" cy="5145904"/>
          </a:xfrm>
        </p:grpSpPr>
        <p:sp>
          <p:nvSpPr>
            <p:cNvPr id="21" name="TextBox 20">
              <a:extLst>
                <a:ext uri="{FF2B5EF4-FFF2-40B4-BE49-F238E27FC236}">
                  <a16:creationId xmlns:a16="http://schemas.microsoft.com/office/drawing/2014/main" id="{86DB6150-6C91-18DA-10E0-3C58F73E00D7}"/>
                </a:ext>
              </a:extLst>
            </p:cNvPr>
            <p:cNvSpPr txBox="1"/>
            <p:nvPr/>
          </p:nvSpPr>
          <p:spPr>
            <a:xfrm>
              <a:off x="5644052" y="1157044"/>
              <a:ext cx="5498989" cy="692497"/>
            </a:xfrm>
            <a:prstGeom prst="rect">
              <a:avLst/>
            </a:prstGeom>
            <a:noFill/>
          </p:spPr>
          <p:txBody>
            <a:bodyPr wrap="square">
              <a:spAutoFit/>
            </a:bodyPr>
            <a:lstStyle/>
            <a:p>
              <a:r>
                <a:rPr lang="en-US" b="1" dirty="0"/>
                <a:t>Individual model </a:t>
              </a:r>
              <a:r>
                <a:rPr lang="en-US" b="1" dirty="0" err="1"/>
                <a:t>beeswarm</a:t>
              </a:r>
              <a:endParaRPr lang="en-US" b="1" dirty="0"/>
            </a:p>
            <a:p>
              <a:r>
                <a:rPr lang="en-US" sz="1050" i="1" dirty="0"/>
                <a:t>Here each sample (employee) is plotted in a distribution where the color is the value of the feature (high = red) and the x-axis is the features marginal change to the prediction</a:t>
              </a:r>
            </a:p>
          </p:txBody>
        </p:sp>
        <p:pic>
          <p:nvPicPr>
            <p:cNvPr id="23" name="Picture 22">
              <a:extLst>
                <a:ext uri="{FF2B5EF4-FFF2-40B4-BE49-F238E27FC236}">
                  <a16:creationId xmlns:a16="http://schemas.microsoft.com/office/drawing/2014/main" id="{CFF40F64-3AF3-DAAA-334B-EE97D8083119}"/>
                </a:ext>
              </a:extLst>
            </p:cNvPr>
            <p:cNvPicPr>
              <a:picLocks noChangeAspect="1"/>
            </p:cNvPicPr>
            <p:nvPr/>
          </p:nvPicPr>
          <p:blipFill>
            <a:blip r:embed="rId4"/>
            <a:stretch>
              <a:fillRect/>
            </a:stretch>
          </p:blipFill>
          <p:spPr>
            <a:xfrm>
              <a:off x="5644052" y="1849541"/>
              <a:ext cx="5498989" cy="4453407"/>
            </a:xfrm>
            <a:prstGeom prst="rect">
              <a:avLst/>
            </a:prstGeom>
          </p:spPr>
        </p:pic>
      </p:grpSp>
      <p:sp>
        <p:nvSpPr>
          <p:cNvPr id="28" name="TextBox 27">
            <a:extLst>
              <a:ext uri="{FF2B5EF4-FFF2-40B4-BE49-F238E27FC236}">
                <a16:creationId xmlns:a16="http://schemas.microsoft.com/office/drawing/2014/main" id="{23EBC760-ECA4-CFF9-CB31-52B4BA8A3D64}"/>
              </a:ext>
            </a:extLst>
          </p:cNvPr>
          <p:cNvSpPr txBox="1"/>
          <p:nvPr/>
        </p:nvSpPr>
        <p:spPr>
          <a:xfrm>
            <a:off x="333375" y="204948"/>
            <a:ext cx="4225925" cy="523220"/>
          </a:xfrm>
          <a:prstGeom prst="rect">
            <a:avLst/>
          </a:prstGeom>
          <a:noFill/>
        </p:spPr>
        <p:txBody>
          <a:bodyPr wrap="square">
            <a:spAutoFit/>
          </a:bodyPr>
          <a:lstStyle/>
          <a:p>
            <a:r>
              <a:rPr lang="en-US" sz="2800" b="1" dirty="0"/>
              <a:t>Individual model details</a:t>
            </a:r>
          </a:p>
        </p:txBody>
      </p:sp>
    </p:spTree>
    <p:extLst>
      <p:ext uri="{BB962C8B-B14F-4D97-AF65-F5344CB8AC3E}">
        <p14:creationId xmlns:p14="http://schemas.microsoft.com/office/powerpoint/2010/main" val="636929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BA63D-6C36-0DD2-4629-CD9D1E097DA9}"/>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EF99FFC2-5B51-C518-8BF0-D3CB904724A5}"/>
              </a:ext>
            </a:extLst>
          </p:cNvPr>
          <p:cNvGrpSpPr/>
          <p:nvPr/>
        </p:nvGrpSpPr>
        <p:grpSpPr>
          <a:xfrm>
            <a:off x="216846" y="121289"/>
            <a:ext cx="5498989" cy="6615422"/>
            <a:chOff x="216846" y="121289"/>
            <a:chExt cx="5498989" cy="6615422"/>
          </a:xfrm>
        </p:grpSpPr>
        <p:sp>
          <p:nvSpPr>
            <p:cNvPr id="21" name="TextBox 20">
              <a:extLst>
                <a:ext uri="{FF2B5EF4-FFF2-40B4-BE49-F238E27FC236}">
                  <a16:creationId xmlns:a16="http://schemas.microsoft.com/office/drawing/2014/main" id="{CD06C3AE-254A-A85D-D5D9-F1CF354D3F7E}"/>
                </a:ext>
              </a:extLst>
            </p:cNvPr>
            <p:cNvSpPr txBox="1"/>
            <p:nvPr/>
          </p:nvSpPr>
          <p:spPr>
            <a:xfrm>
              <a:off x="216846" y="121289"/>
              <a:ext cx="5498989" cy="692497"/>
            </a:xfrm>
            <a:prstGeom prst="rect">
              <a:avLst/>
            </a:prstGeom>
            <a:noFill/>
          </p:spPr>
          <p:txBody>
            <a:bodyPr wrap="square">
              <a:spAutoFit/>
            </a:bodyPr>
            <a:lstStyle/>
            <a:p>
              <a:r>
                <a:rPr lang="en-US" b="1" dirty="0"/>
                <a:t>Trend model </a:t>
              </a:r>
              <a:r>
                <a:rPr lang="en-US" b="1" dirty="0" err="1"/>
                <a:t>beeswarm</a:t>
              </a:r>
              <a:endParaRPr lang="en-US" b="1" dirty="0"/>
            </a:p>
            <a:p>
              <a:r>
                <a:rPr lang="en-US" sz="1050" i="1" dirty="0"/>
                <a:t>Here each sample (city, store, year) is plotted in a distribution where the color is the value of the feature (high = red) and the x-axis is the features marginal change to the prediction</a:t>
              </a:r>
            </a:p>
          </p:txBody>
        </p:sp>
        <p:pic>
          <p:nvPicPr>
            <p:cNvPr id="3" name="Picture 2">
              <a:extLst>
                <a:ext uri="{FF2B5EF4-FFF2-40B4-BE49-F238E27FC236}">
                  <a16:creationId xmlns:a16="http://schemas.microsoft.com/office/drawing/2014/main" id="{27BFE844-9DE7-972A-4D5C-A4DA5479C2BA}"/>
                </a:ext>
              </a:extLst>
            </p:cNvPr>
            <p:cNvPicPr>
              <a:picLocks noChangeAspect="1"/>
            </p:cNvPicPr>
            <p:nvPr/>
          </p:nvPicPr>
          <p:blipFill>
            <a:blip r:embed="rId3"/>
            <a:stretch>
              <a:fillRect/>
            </a:stretch>
          </p:blipFill>
          <p:spPr>
            <a:xfrm>
              <a:off x="445946" y="813786"/>
              <a:ext cx="5040787" cy="5922925"/>
            </a:xfrm>
            <a:prstGeom prst="rect">
              <a:avLst/>
            </a:prstGeom>
          </p:spPr>
        </p:pic>
      </p:grpSp>
    </p:spTree>
    <p:extLst>
      <p:ext uri="{BB962C8B-B14F-4D97-AF65-F5344CB8AC3E}">
        <p14:creationId xmlns:p14="http://schemas.microsoft.com/office/powerpoint/2010/main" val="214232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86D3-0887-EC6B-CBB7-0E9C86DC4F6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DFFAFB-A0C7-26CC-5730-BBE143D34F22}"/>
              </a:ext>
            </a:extLst>
          </p:cNvPr>
          <p:cNvPicPr>
            <a:picLocks noChangeAspect="1"/>
          </p:cNvPicPr>
          <p:nvPr/>
        </p:nvPicPr>
        <p:blipFill>
          <a:blip r:embed="rId3"/>
          <a:stretch>
            <a:fillRect/>
          </a:stretch>
        </p:blipFill>
        <p:spPr>
          <a:xfrm>
            <a:off x="919099" y="1083798"/>
            <a:ext cx="3641185" cy="2773559"/>
          </a:xfrm>
          <a:prstGeom prst="rect">
            <a:avLst/>
          </a:prstGeom>
        </p:spPr>
      </p:pic>
      <p:pic>
        <p:nvPicPr>
          <p:cNvPr id="8" name="Picture 7">
            <a:extLst>
              <a:ext uri="{FF2B5EF4-FFF2-40B4-BE49-F238E27FC236}">
                <a16:creationId xmlns:a16="http://schemas.microsoft.com/office/drawing/2014/main" id="{8C35F43A-020D-EA3B-743A-17E579B0236B}"/>
              </a:ext>
            </a:extLst>
          </p:cNvPr>
          <p:cNvPicPr>
            <a:picLocks noChangeAspect="1"/>
          </p:cNvPicPr>
          <p:nvPr/>
        </p:nvPicPr>
        <p:blipFill>
          <a:blip r:embed="rId4"/>
          <a:stretch>
            <a:fillRect/>
          </a:stretch>
        </p:blipFill>
        <p:spPr>
          <a:xfrm>
            <a:off x="724360" y="4053156"/>
            <a:ext cx="4030662" cy="2650857"/>
          </a:xfrm>
          <a:prstGeom prst="rect">
            <a:avLst/>
          </a:prstGeom>
        </p:spPr>
      </p:pic>
      <p:grpSp>
        <p:nvGrpSpPr>
          <p:cNvPr id="13" name="Group 12">
            <a:extLst>
              <a:ext uri="{FF2B5EF4-FFF2-40B4-BE49-F238E27FC236}">
                <a16:creationId xmlns:a16="http://schemas.microsoft.com/office/drawing/2014/main" id="{D4CA76D8-827A-7AD7-C2AF-92C751BA2D10}"/>
              </a:ext>
            </a:extLst>
          </p:cNvPr>
          <p:cNvGrpSpPr/>
          <p:nvPr/>
        </p:nvGrpSpPr>
        <p:grpSpPr>
          <a:xfrm>
            <a:off x="5679271" y="2738439"/>
            <a:ext cx="6119029" cy="3965574"/>
            <a:chOff x="5679271" y="2738439"/>
            <a:chExt cx="6119029" cy="3965574"/>
          </a:xfrm>
        </p:grpSpPr>
        <p:pic>
          <p:nvPicPr>
            <p:cNvPr id="10" name="Picture 9">
              <a:extLst>
                <a:ext uri="{FF2B5EF4-FFF2-40B4-BE49-F238E27FC236}">
                  <a16:creationId xmlns:a16="http://schemas.microsoft.com/office/drawing/2014/main" id="{8DC8769D-57CC-DCEF-31C3-D8AAC3D896A7}"/>
                </a:ext>
              </a:extLst>
            </p:cNvPr>
            <p:cNvPicPr>
              <a:picLocks noChangeAspect="1"/>
            </p:cNvPicPr>
            <p:nvPr/>
          </p:nvPicPr>
          <p:blipFill>
            <a:blip r:embed="rId5"/>
            <a:srcRect r="23174"/>
            <a:stretch>
              <a:fillRect/>
            </a:stretch>
          </p:blipFill>
          <p:spPr>
            <a:xfrm>
              <a:off x="5679271" y="2738439"/>
              <a:ext cx="6119029" cy="3965574"/>
            </a:xfrm>
            <a:prstGeom prst="rect">
              <a:avLst/>
            </a:prstGeom>
          </p:spPr>
        </p:pic>
        <p:pic>
          <p:nvPicPr>
            <p:cNvPr id="12" name="Picture 11">
              <a:extLst>
                <a:ext uri="{FF2B5EF4-FFF2-40B4-BE49-F238E27FC236}">
                  <a16:creationId xmlns:a16="http://schemas.microsoft.com/office/drawing/2014/main" id="{F0344042-35DE-C297-3BFC-175CC78B3493}"/>
                </a:ext>
              </a:extLst>
            </p:cNvPr>
            <p:cNvPicPr>
              <a:picLocks noChangeAspect="1"/>
            </p:cNvPicPr>
            <p:nvPr/>
          </p:nvPicPr>
          <p:blipFill>
            <a:blip r:embed="rId6"/>
            <a:stretch>
              <a:fillRect/>
            </a:stretch>
          </p:blipFill>
          <p:spPr>
            <a:xfrm>
              <a:off x="6282992" y="3055938"/>
              <a:ext cx="1972008" cy="1848242"/>
            </a:xfrm>
            <a:prstGeom prst="rect">
              <a:avLst/>
            </a:prstGeom>
          </p:spPr>
        </p:pic>
      </p:grpSp>
      <p:sp>
        <p:nvSpPr>
          <p:cNvPr id="14" name="TextBox 13">
            <a:extLst>
              <a:ext uri="{FF2B5EF4-FFF2-40B4-BE49-F238E27FC236}">
                <a16:creationId xmlns:a16="http://schemas.microsoft.com/office/drawing/2014/main" id="{BB9D8CD5-AE46-9FF0-3718-071C113EB1E8}"/>
              </a:ext>
            </a:extLst>
          </p:cNvPr>
          <p:cNvSpPr txBox="1"/>
          <p:nvPr/>
        </p:nvSpPr>
        <p:spPr>
          <a:xfrm>
            <a:off x="0" y="415386"/>
            <a:ext cx="7083425" cy="523220"/>
          </a:xfrm>
          <a:prstGeom prst="rect">
            <a:avLst/>
          </a:prstGeom>
          <a:noFill/>
        </p:spPr>
        <p:txBody>
          <a:bodyPr wrap="square">
            <a:spAutoFit/>
          </a:bodyPr>
          <a:lstStyle/>
          <a:p>
            <a:pPr algn="ctr"/>
            <a:r>
              <a:rPr lang="en-US" sz="2800" b="1" dirty="0"/>
              <a:t>Trend Dataset: Cashier resignations climbing</a:t>
            </a:r>
          </a:p>
        </p:txBody>
      </p:sp>
    </p:spTree>
    <p:extLst>
      <p:ext uri="{BB962C8B-B14F-4D97-AF65-F5344CB8AC3E}">
        <p14:creationId xmlns:p14="http://schemas.microsoft.com/office/powerpoint/2010/main" val="417178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83E4-DC09-7440-2C53-5CFBCE9CDC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7706B2-0B8E-D9A9-2BF7-5B505B7C4EC6}"/>
              </a:ext>
            </a:extLst>
          </p:cNvPr>
          <p:cNvSpPr txBox="1"/>
          <p:nvPr/>
        </p:nvSpPr>
        <p:spPr>
          <a:xfrm>
            <a:off x="660400" y="526060"/>
            <a:ext cx="5040787" cy="692497"/>
          </a:xfrm>
          <a:prstGeom prst="rect">
            <a:avLst/>
          </a:prstGeom>
          <a:noFill/>
        </p:spPr>
        <p:txBody>
          <a:bodyPr wrap="square">
            <a:spAutoFit/>
          </a:bodyPr>
          <a:lstStyle/>
          <a:p>
            <a:r>
              <a:rPr lang="en-US" b="1" dirty="0"/>
              <a:t>Economic Indicators by Resignations</a:t>
            </a:r>
          </a:p>
          <a:p>
            <a:r>
              <a:rPr lang="en-US" sz="1050" i="1" dirty="0"/>
              <a:t>At this aggregated level, the relationships between these features are unintuitive, requiring more analysis at a lower level of detail for valuable insights</a:t>
            </a:r>
          </a:p>
        </p:txBody>
      </p:sp>
      <p:pic>
        <p:nvPicPr>
          <p:cNvPr id="6" name="Picture 5">
            <a:extLst>
              <a:ext uri="{FF2B5EF4-FFF2-40B4-BE49-F238E27FC236}">
                <a16:creationId xmlns:a16="http://schemas.microsoft.com/office/drawing/2014/main" id="{6AB1C1E8-F410-9A08-3262-11D39A5021CB}"/>
              </a:ext>
            </a:extLst>
          </p:cNvPr>
          <p:cNvPicPr>
            <a:picLocks noChangeAspect="1"/>
          </p:cNvPicPr>
          <p:nvPr/>
        </p:nvPicPr>
        <p:blipFill>
          <a:blip r:embed="rId3"/>
          <a:stretch>
            <a:fillRect/>
          </a:stretch>
        </p:blipFill>
        <p:spPr>
          <a:xfrm>
            <a:off x="660400" y="1218557"/>
            <a:ext cx="10566400" cy="5243209"/>
          </a:xfrm>
          <a:prstGeom prst="rect">
            <a:avLst/>
          </a:prstGeom>
        </p:spPr>
      </p:pic>
    </p:spTree>
    <p:extLst>
      <p:ext uri="{BB962C8B-B14F-4D97-AF65-F5344CB8AC3E}">
        <p14:creationId xmlns:p14="http://schemas.microsoft.com/office/powerpoint/2010/main" val="318585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a:t>Two distinct approaches</a:t>
            </a:r>
          </a:p>
          <a:p>
            <a:r>
              <a:rPr lang="en-US" dirty="0"/>
              <a:t>Data &amp; Models Summary</a:t>
            </a:r>
          </a:p>
          <a:p>
            <a:r>
              <a:rPr lang="en-US" dirty="0"/>
              <a:t>Individual turnover Drivers</a:t>
            </a:r>
          </a:p>
          <a:p>
            <a:r>
              <a:rPr lang="en-US" dirty="0"/>
              <a:t>Aggregate Trends Drivers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8201" y="895350"/>
            <a:ext cx="3247662" cy="1917700"/>
          </a:xfrm>
        </p:spPr>
        <p:txBody>
          <a:bodyPr>
            <a:normAutofit/>
          </a:bodyPr>
          <a:lstStyle/>
          <a:p>
            <a:r>
              <a:rPr lang="en-US" dirty="0"/>
              <a:t>Dynamic </a:t>
            </a:r>
            <a:br>
              <a:rPr lang="en-US" dirty="0"/>
            </a:br>
            <a:r>
              <a:rPr lang="en-US" dirty="0"/>
              <a:t>delivery</a:t>
            </a:r>
          </a:p>
        </p:txBody>
      </p:sp>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38200" y="2813049"/>
            <a:ext cx="3247662" cy="3238499"/>
          </a:xfrm>
        </p:spPr>
        <p:txBody>
          <a:bodyPr>
            <a:normAutofit/>
          </a:bodyPr>
          <a:lstStyle/>
          <a:p>
            <a:r>
              <a:rPr lang="en-US"/>
              <a:t>Learn to infuse energy into your delivery to leave a lasting impression</a:t>
            </a:r>
          </a:p>
          <a:p>
            <a:r>
              <a:rPr lang="en-US"/>
              <a:t>One of the goals of effective communication is to motivate your audience</a:t>
            </a:r>
            <a:endParaRPr lang="en-US" dirty="0"/>
          </a:p>
        </p:txBody>
      </p:sp>
      <p:graphicFrame>
        <p:nvGraphicFramePr>
          <p:cNvPr id="10" name="Table Placeholder 2">
            <a:extLst>
              <a:ext uri="{FF2B5EF4-FFF2-40B4-BE49-F238E27FC236}">
                <a16:creationId xmlns:a16="http://schemas.microsoft.com/office/drawing/2014/main" id="{98ED67AF-B48B-F5F8-E2FD-1C98C42C4D54}"/>
              </a:ext>
            </a:extLst>
          </p:cNvPr>
          <p:cNvGraphicFramePr>
            <a:graphicFrameLocks noGrp="1"/>
          </p:cNvGraphicFramePr>
          <p:nvPr>
            <p:ph type="tbl" sz="quarter" idx="14"/>
            <p:extLst>
              <p:ext uri="{D42A27DB-BD31-4B8C-83A1-F6EECF244321}">
                <p14:modId xmlns:p14="http://schemas.microsoft.com/office/powerpoint/2010/main" val="774504910"/>
              </p:ext>
            </p:extLst>
          </p:nvPr>
        </p:nvGraphicFramePr>
        <p:xfrm>
          <a:off x="4216400" y="895350"/>
          <a:ext cx="7137404" cy="5115889"/>
        </p:xfrm>
        <a:graphic>
          <a:graphicData uri="http://schemas.openxmlformats.org/drawingml/2006/table">
            <a:tbl>
              <a:tblPr firstRow="1" bandRow="1">
                <a:tableStyleId>{7E9639D4-E3E2-4D34-9284-5A2195B3D0D7}</a:tableStyleId>
              </a:tblPr>
              <a:tblGrid>
                <a:gridCol w="1784351">
                  <a:extLst>
                    <a:ext uri="{9D8B030D-6E8A-4147-A177-3AD203B41FA5}">
                      <a16:colId xmlns:a16="http://schemas.microsoft.com/office/drawing/2014/main" val="127040821"/>
                    </a:ext>
                  </a:extLst>
                </a:gridCol>
                <a:gridCol w="1784351">
                  <a:extLst>
                    <a:ext uri="{9D8B030D-6E8A-4147-A177-3AD203B41FA5}">
                      <a16:colId xmlns:a16="http://schemas.microsoft.com/office/drawing/2014/main" val="149845700"/>
                    </a:ext>
                  </a:extLst>
                </a:gridCol>
                <a:gridCol w="1784351">
                  <a:extLst>
                    <a:ext uri="{9D8B030D-6E8A-4147-A177-3AD203B41FA5}">
                      <a16:colId xmlns:a16="http://schemas.microsoft.com/office/drawing/2014/main" val="3119692462"/>
                    </a:ext>
                  </a:extLst>
                </a:gridCol>
                <a:gridCol w="1784351">
                  <a:extLst>
                    <a:ext uri="{9D8B030D-6E8A-4147-A177-3AD203B41FA5}">
                      <a16:colId xmlns:a16="http://schemas.microsoft.com/office/drawing/2014/main" val="3472639139"/>
                    </a:ext>
                  </a:extLst>
                </a:gridCol>
              </a:tblGrid>
              <a:tr h="810285">
                <a:tc>
                  <a:txBody>
                    <a:bodyPr/>
                    <a:lstStyle/>
                    <a:p>
                      <a:pPr algn="ctr"/>
                      <a:r>
                        <a:rPr lang="en-US" b="0" dirty="0"/>
                        <a:t>METRIC</a:t>
                      </a:r>
                    </a:p>
                  </a:txBody>
                  <a:tcPr anchor="ctr"/>
                </a:tc>
                <a:tc>
                  <a:txBody>
                    <a:bodyPr/>
                    <a:lstStyle/>
                    <a:p>
                      <a:pPr algn="ctr"/>
                      <a:r>
                        <a:rPr lang="en-US" b="0" dirty="0"/>
                        <a:t>MEASUREMENT</a:t>
                      </a:r>
                    </a:p>
                  </a:txBody>
                  <a:tcPr anchor="ctr"/>
                </a:tc>
                <a:tc>
                  <a:txBody>
                    <a:bodyPr/>
                    <a:lstStyle/>
                    <a:p>
                      <a:pPr algn="ctr"/>
                      <a:r>
                        <a:rPr lang="en-US" b="0" dirty="0"/>
                        <a:t>TARGET</a:t>
                      </a:r>
                    </a:p>
                  </a:txBody>
                  <a:tcPr anchor="ctr"/>
                </a:tc>
                <a:tc>
                  <a:txBody>
                    <a:bodyPr/>
                    <a:lstStyle/>
                    <a:p>
                      <a:pPr algn="ctr"/>
                      <a:r>
                        <a:rPr lang="en-US" b="0" dirty="0"/>
                        <a:t>ACTUAL</a:t>
                      </a:r>
                    </a:p>
                  </a:txBody>
                  <a:tcPr anchor="ctr"/>
                </a:tc>
                <a:extLst>
                  <a:ext uri="{0D108BD9-81ED-4DB2-BD59-A6C34878D82A}">
                    <a16:rowId xmlns:a16="http://schemas.microsoft.com/office/drawing/2014/main" val="3298013591"/>
                  </a:ext>
                </a:extLst>
              </a:tr>
              <a:tr h="839540">
                <a:tc>
                  <a:txBody>
                    <a:bodyPr/>
                    <a:lstStyle/>
                    <a:p>
                      <a:pPr algn="ctr"/>
                      <a:r>
                        <a:rPr lang="en-US" dirty="0"/>
                        <a:t>Audience attendance</a:t>
                      </a:r>
                    </a:p>
                  </a:txBody>
                  <a:tcPr anchor="ctr"/>
                </a:tc>
                <a:tc>
                  <a:txBody>
                    <a:bodyPr/>
                    <a:lstStyle/>
                    <a:p>
                      <a:pPr algn="ctr"/>
                      <a:r>
                        <a:rPr lang="en-US" dirty="0"/>
                        <a:t># of attendees</a:t>
                      </a:r>
                    </a:p>
                  </a:txBody>
                  <a:tcPr anchor="ctr"/>
                </a:tc>
                <a:tc>
                  <a:txBody>
                    <a:bodyPr/>
                    <a:lstStyle/>
                    <a:p>
                      <a:pPr algn="ctr"/>
                      <a:r>
                        <a:rPr lang="en-US" dirty="0"/>
                        <a:t>150</a:t>
                      </a:r>
                    </a:p>
                  </a:txBody>
                  <a:tcPr anchor="ctr"/>
                </a:tc>
                <a:tc>
                  <a:txBody>
                    <a:bodyPr/>
                    <a:lstStyle/>
                    <a:p>
                      <a:pPr algn="ctr"/>
                      <a:r>
                        <a:rPr lang="en-US" dirty="0"/>
                        <a:t>120</a:t>
                      </a:r>
                    </a:p>
                  </a:txBody>
                  <a:tcPr anchor="ctr"/>
                </a:tc>
                <a:extLst>
                  <a:ext uri="{0D108BD9-81ED-4DB2-BD59-A6C34878D82A}">
                    <a16:rowId xmlns:a16="http://schemas.microsoft.com/office/drawing/2014/main" val="3873867931"/>
                  </a:ext>
                </a:extLst>
              </a:tr>
              <a:tr h="839540">
                <a:tc>
                  <a:txBody>
                    <a:bodyPr/>
                    <a:lstStyle/>
                    <a:p>
                      <a:pPr algn="ctr"/>
                      <a:r>
                        <a:rPr lang="en-US" dirty="0"/>
                        <a:t>Engagement duration</a:t>
                      </a:r>
                    </a:p>
                  </a:txBody>
                  <a:tcPr anchor="ctr"/>
                </a:tc>
                <a:tc>
                  <a:txBody>
                    <a:bodyPr/>
                    <a:lstStyle/>
                    <a:p>
                      <a:pPr algn="ctr"/>
                      <a:r>
                        <a:rPr lang="en-US" dirty="0"/>
                        <a:t>Minutes</a:t>
                      </a:r>
                    </a:p>
                  </a:txBody>
                  <a:tcPr anchor="ctr"/>
                </a:tc>
                <a:tc>
                  <a:txBody>
                    <a:bodyPr/>
                    <a:lstStyle/>
                    <a:p>
                      <a:pPr algn="ctr"/>
                      <a:r>
                        <a:rPr lang="en-US" dirty="0"/>
                        <a:t>60</a:t>
                      </a:r>
                    </a:p>
                  </a:txBody>
                  <a:tcPr anchor="ctr"/>
                </a:tc>
                <a:tc>
                  <a:txBody>
                    <a:bodyPr/>
                    <a:lstStyle/>
                    <a:p>
                      <a:pPr algn="ctr"/>
                      <a:r>
                        <a:rPr lang="en-US" dirty="0"/>
                        <a:t>75</a:t>
                      </a:r>
                    </a:p>
                  </a:txBody>
                  <a:tcPr anchor="ctr"/>
                </a:tc>
                <a:extLst>
                  <a:ext uri="{0D108BD9-81ED-4DB2-BD59-A6C34878D82A}">
                    <a16:rowId xmlns:a16="http://schemas.microsoft.com/office/drawing/2014/main" val="85209771"/>
                  </a:ext>
                </a:extLst>
              </a:tr>
              <a:tr h="587640">
                <a:tc>
                  <a:txBody>
                    <a:bodyPr/>
                    <a:lstStyle/>
                    <a:p>
                      <a:pPr algn="ctr"/>
                      <a:r>
                        <a:rPr lang="en-US" dirty="0"/>
                        <a:t>Q&amp;A interaction</a:t>
                      </a:r>
                    </a:p>
                  </a:txBody>
                  <a:tcPr anchor="ctr"/>
                </a:tc>
                <a:tc>
                  <a:txBody>
                    <a:bodyPr/>
                    <a:lstStyle/>
                    <a:p>
                      <a:pPr algn="ctr"/>
                      <a:r>
                        <a:rPr lang="en-US" dirty="0"/>
                        <a:t># of questions</a:t>
                      </a:r>
                    </a:p>
                  </a:txBody>
                  <a:tcPr anchor="ctr"/>
                </a:tc>
                <a:tc>
                  <a:txBody>
                    <a:bodyPr/>
                    <a:lstStyle/>
                    <a:p>
                      <a:pPr algn="ctr"/>
                      <a:r>
                        <a:rPr lang="en-US" dirty="0"/>
                        <a:t>10</a:t>
                      </a:r>
                    </a:p>
                  </a:txBody>
                  <a:tcPr anchor="ctr"/>
                </a:tc>
                <a:tc>
                  <a:txBody>
                    <a:bodyPr/>
                    <a:lstStyle/>
                    <a:p>
                      <a:pPr algn="ctr"/>
                      <a:r>
                        <a:rPr lang="en-US" dirty="0"/>
                        <a:t>15</a:t>
                      </a:r>
                    </a:p>
                  </a:txBody>
                  <a:tcPr anchor="ctr"/>
                </a:tc>
                <a:extLst>
                  <a:ext uri="{0D108BD9-81ED-4DB2-BD59-A6C34878D82A}">
                    <a16:rowId xmlns:a16="http://schemas.microsoft.com/office/drawing/2014/main" val="4061031278"/>
                  </a:ext>
                </a:extLst>
              </a:tr>
              <a:tr h="839540">
                <a:tc>
                  <a:txBody>
                    <a:bodyPr/>
                    <a:lstStyle/>
                    <a:p>
                      <a:pPr algn="ctr"/>
                      <a:r>
                        <a:rPr lang="en-US" dirty="0"/>
                        <a:t>Positive feedback</a:t>
                      </a:r>
                    </a:p>
                  </a:txBody>
                  <a:tcPr anchor="ctr"/>
                </a:tc>
                <a:tc>
                  <a:txBody>
                    <a:bodyPr/>
                    <a:lstStyle/>
                    <a:p>
                      <a:pPr algn="ctr"/>
                      <a:r>
                        <a:rPr lang="en-US" dirty="0"/>
                        <a:t>Percentage (%)</a:t>
                      </a:r>
                    </a:p>
                  </a:txBody>
                  <a:tcPr anchor="ctr"/>
                </a:tc>
                <a:tc>
                  <a:txBody>
                    <a:bodyPr/>
                    <a:lstStyle/>
                    <a:p>
                      <a:pPr algn="ctr"/>
                      <a:r>
                        <a:rPr lang="en-US" dirty="0"/>
                        <a:t>90</a:t>
                      </a:r>
                    </a:p>
                  </a:txBody>
                  <a:tcPr anchor="ctr"/>
                </a:tc>
                <a:tc>
                  <a:txBody>
                    <a:bodyPr/>
                    <a:lstStyle/>
                    <a:p>
                      <a:pPr algn="ctr"/>
                      <a:r>
                        <a:rPr lang="en-US" dirty="0"/>
                        <a:t>95</a:t>
                      </a:r>
                    </a:p>
                  </a:txBody>
                  <a:tcPr anchor="ctr"/>
                </a:tc>
                <a:extLst>
                  <a:ext uri="{0D108BD9-81ED-4DB2-BD59-A6C34878D82A}">
                    <a16:rowId xmlns:a16="http://schemas.microsoft.com/office/drawing/2014/main" val="3591840781"/>
                  </a:ext>
                </a:extLst>
              </a:tr>
              <a:tr h="1199344">
                <a:tc>
                  <a:txBody>
                    <a:bodyPr/>
                    <a:lstStyle/>
                    <a:p>
                      <a:pPr algn="ctr"/>
                      <a:r>
                        <a:rPr lang="en-US" dirty="0"/>
                        <a:t>Rate of information retention</a:t>
                      </a:r>
                    </a:p>
                  </a:txBody>
                  <a:tcPr anchor="ctr"/>
                </a:tc>
                <a:tc>
                  <a:txBody>
                    <a:bodyPr/>
                    <a:lstStyle/>
                    <a:p>
                      <a:pPr algn="ctr"/>
                      <a:r>
                        <a:rPr lang="en-US" dirty="0"/>
                        <a:t>Percentage (%)</a:t>
                      </a:r>
                    </a:p>
                  </a:txBody>
                  <a:tcPr anchor="ctr"/>
                </a:tc>
                <a:tc>
                  <a:txBody>
                    <a:bodyPr/>
                    <a:lstStyle/>
                    <a:p>
                      <a:pPr algn="ctr"/>
                      <a:r>
                        <a:rPr lang="en-US" dirty="0"/>
                        <a:t>80</a:t>
                      </a:r>
                    </a:p>
                  </a:txBody>
                  <a:tcPr anchor="ctr"/>
                </a:tc>
                <a:tc>
                  <a:txBody>
                    <a:bodyPr/>
                    <a:lstStyle/>
                    <a:p>
                      <a:pPr algn="ctr"/>
                      <a:r>
                        <a:rPr lang="en-US" dirty="0"/>
                        <a:t>85</a:t>
                      </a:r>
                    </a:p>
                  </a:txBody>
                  <a:tcPr anchor="ctr"/>
                </a:tc>
                <a:extLst>
                  <a:ext uri="{0D108BD9-81ED-4DB2-BD59-A6C34878D82A}">
                    <a16:rowId xmlns:a16="http://schemas.microsoft.com/office/drawing/2014/main" val="335389741"/>
                  </a:ext>
                </a:extLst>
              </a:tr>
            </a:tbl>
          </a:graphicData>
        </a:graphic>
      </p:graphicFrame>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658164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Final tips &amp; takeaways</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Practice makes perfect</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5733773" cy="3032733"/>
          </a:xfrm>
        </p:spPr>
        <p:txBody>
          <a:bodyPr>
            <a:no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r>
              <a:rPr lang="en-US" dirty="0"/>
              <a:t>Continue improving</a:t>
            </a:r>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53550"/>
            <a:ext cx="10515600" cy="1325563"/>
          </a:xfrm>
        </p:spPr>
        <p:txBody>
          <a:bodyPr anchor="b"/>
          <a:lstStyle/>
          <a:p>
            <a:r>
              <a:rPr lang="en-US" dirty="0"/>
              <a:t>Speaking engagement metrics</a:t>
            </a:r>
          </a:p>
        </p:txBody>
      </p:sp>
      <p:graphicFrame>
        <p:nvGraphicFramePr>
          <p:cNvPr id="13" name="Table Placeholder 2">
            <a:extLst>
              <a:ext uri="{FF2B5EF4-FFF2-40B4-BE49-F238E27FC236}">
                <a16:creationId xmlns:a16="http://schemas.microsoft.com/office/drawing/2014/main" id="{4A94C7BE-6E60-66F0-EFD4-2F452B0D743A}"/>
              </a:ext>
            </a:extLst>
          </p:cNvPr>
          <p:cNvGraphicFramePr>
            <a:graphicFrameLocks noGrp="1"/>
          </p:cNvGraphicFramePr>
          <p:nvPr>
            <p:ph type="tbl" sz="quarter" idx="14"/>
            <p:extLst>
              <p:ext uri="{D42A27DB-BD31-4B8C-83A1-F6EECF244321}">
                <p14:modId xmlns:p14="http://schemas.microsoft.com/office/powerpoint/2010/main" val="1224246859"/>
              </p:ext>
            </p:extLst>
          </p:nvPr>
        </p:nvGraphicFramePr>
        <p:xfrm>
          <a:off x="838200" y="2111375"/>
          <a:ext cx="10515601" cy="3570968"/>
        </p:xfrm>
        <a:graphic>
          <a:graphicData uri="http://schemas.openxmlformats.org/drawingml/2006/table">
            <a:tbl>
              <a:tblPr firstRow="1" bandRow="1">
                <a:tableStyleId>{7E9639D4-E3E2-4D34-9284-5A2195B3D0D7}</a:tableStyleId>
              </a:tblPr>
              <a:tblGrid>
                <a:gridCol w="3433998">
                  <a:extLst>
                    <a:ext uri="{9D8B030D-6E8A-4147-A177-3AD203B41FA5}">
                      <a16:colId xmlns:a16="http://schemas.microsoft.com/office/drawing/2014/main" val="127040821"/>
                    </a:ext>
                  </a:extLst>
                </a:gridCol>
                <a:gridCol w="2450892">
                  <a:extLst>
                    <a:ext uri="{9D8B030D-6E8A-4147-A177-3AD203B41FA5}">
                      <a16:colId xmlns:a16="http://schemas.microsoft.com/office/drawing/2014/main" val="149845700"/>
                    </a:ext>
                  </a:extLst>
                </a:gridCol>
                <a:gridCol w="2375942">
                  <a:extLst>
                    <a:ext uri="{9D8B030D-6E8A-4147-A177-3AD203B41FA5}">
                      <a16:colId xmlns:a16="http://schemas.microsoft.com/office/drawing/2014/main" val="3119692462"/>
                    </a:ext>
                  </a:extLst>
                </a:gridCol>
                <a:gridCol w="2254769">
                  <a:extLst>
                    <a:ext uri="{9D8B030D-6E8A-4147-A177-3AD203B41FA5}">
                      <a16:colId xmlns:a16="http://schemas.microsoft.com/office/drawing/2014/main" val="3472639139"/>
                    </a:ext>
                  </a:extLst>
                </a:gridCol>
              </a:tblGrid>
              <a:tr h="733347">
                <a:tc>
                  <a:txBody>
                    <a:bodyPr/>
                    <a:lstStyle/>
                    <a:p>
                      <a:pPr algn="ctr"/>
                      <a:r>
                        <a:rPr lang="en-US" b="0" dirty="0"/>
                        <a:t>IMPACT FACTOR</a:t>
                      </a:r>
                    </a:p>
                  </a:txBody>
                  <a:tcPr anchor="ctr"/>
                </a:tc>
                <a:tc>
                  <a:txBody>
                    <a:bodyPr/>
                    <a:lstStyle/>
                    <a:p>
                      <a:pPr algn="ctr"/>
                      <a:r>
                        <a:rPr lang="en-US" b="0" dirty="0"/>
                        <a:t>MEASUREMENT</a:t>
                      </a:r>
                    </a:p>
                  </a:txBody>
                  <a:tcPr anchor="ctr"/>
                </a:tc>
                <a:tc>
                  <a:txBody>
                    <a:bodyPr/>
                    <a:lstStyle/>
                    <a:p>
                      <a:pPr algn="ctr"/>
                      <a:r>
                        <a:rPr lang="en-US" b="0" dirty="0"/>
                        <a:t>TARGET</a:t>
                      </a:r>
                    </a:p>
                  </a:txBody>
                  <a:tcPr anchor="ctr"/>
                </a:tc>
                <a:tc>
                  <a:txBody>
                    <a:bodyPr/>
                    <a:lstStyle/>
                    <a:p>
                      <a:pPr algn="ctr"/>
                      <a:r>
                        <a:rPr lang="en-US" b="0" dirty="0"/>
                        <a:t>ACHIEVED</a:t>
                      </a:r>
                    </a:p>
                  </a:txBody>
                  <a:tcPr anchor="ctr"/>
                </a:tc>
                <a:extLst>
                  <a:ext uri="{0D108BD9-81ED-4DB2-BD59-A6C34878D82A}">
                    <a16:rowId xmlns:a16="http://schemas.microsoft.com/office/drawing/2014/main" val="3298013591"/>
                  </a:ext>
                </a:extLst>
              </a:tr>
              <a:tr h="531843">
                <a:tc>
                  <a:txBody>
                    <a:bodyPr/>
                    <a:lstStyle/>
                    <a:p>
                      <a:pPr algn="ctr"/>
                      <a:r>
                        <a:rPr lang="en-US" dirty="0"/>
                        <a:t>Audience interaction</a:t>
                      </a:r>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3873867931"/>
                  </a:ext>
                </a:extLst>
              </a:tr>
              <a:tr h="531843">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85209771"/>
                  </a:ext>
                </a:extLst>
              </a:tr>
              <a:tr h="531843">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4061031278"/>
                  </a:ext>
                </a:extLst>
              </a:tr>
              <a:tr h="531843">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591840781"/>
                  </a:ext>
                </a:extLst>
              </a:tr>
              <a:tr h="710249">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335389741"/>
                  </a:ext>
                </a:extLst>
              </a:tr>
            </a:tbl>
          </a:graphicData>
        </a:graphic>
      </p:graphicFrame>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279182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02701"/>
            <a:ext cx="8420100" cy="1743542"/>
          </a:xfrm>
        </p:spPr>
        <p:txBody>
          <a:bodyPr/>
          <a:lstStyle/>
          <a:p>
            <a:r>
              <a:rPr lang="en-US" dirty="0"/>
              <a:t>Two predictive modeling techniques </a:t>
            </a:r>
            <a:br>
              <a:rPr lang="en-US" dirty="0"/>
            </a:br>
            <a:r>
              <a:rPr lang="en-US" dirty="0"/>
              <a:t>help us apply descriptive analytics to understand turnover</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481711"/>
            <a:ext cx="3924300" cy="590982"/>
          </a:xfrm>
        </p:spPr>
        <p:txBody>
          <a:bodyPr anchor="ctr"/>
          <a:lstStyle/>
          <a:p>
            <a:r>
              <a:rPr lang="en-US" dirty="0"/>
              <a:t>Individual Behavior Model</a:t>
            </a:r>
          </a:p>
        </p:txBody>
      </p:sp>
      <p:sp>
        <p:nvSpPr>
          <p:cNvPr id="35" name="Content Placeholder 34">
            <a:extLst>
              <a:ext uri="{FF2B5EF4-FFF2-40B4-BE49-F238E27FC236}">
                <a16:creationId xmlns:a16="http://schemas.microsoft.com/office/drawing/2014/main" id="{EDBE6233-75E9-40D1-968F-58CA9AD0FF50}"/>
              </a:ext>
            </a:extLst>
          </p:cNvPr>
          <p:cNvSpPr>
            <a:spLocks noGrp="1"/>
          </p:cNvSpPr>
          <p:nvPr>
            <p:ph sz="half" idx="13"/>
          </p:nvPr>
        </p:nvSpPr>
        <p:spPr>
          <a:xfrm>
            <a:off x="2933700" y="3230219"/>
            <a:ext cx="3943627" cy="3094846"/>
          </a:xfrm>
        </p:spPr>
        <p:txBody>
          <a:bodyPr>
            <a:normAutofit/>
          </a:bodyPr>
          <a:lstStyle/>
          <a:p>
            <a:r>
              <a:rPr lang="en-US" dirty="0"/>
              <a:t>By using detailed individual factors to train advanced models we can understand:</a:t>
            </a:r>
          </a:p>
          <a:p>
            <a:pPr lvl="1"/>
            <a:r>
              <a:rPr lang="en-US" dirty="0"/>
              <a:t>Who is likely to resign?</a:t>
            </a:r>
          </a:p>
          <a:p>
            <a:pPr lvl="1"/>
            <a:r>
              <a:rPr lang="en-US" dirty="0"/>
              <a:t>Why did [employee] leave?</a:t>
            </a:r>
          </a:p>
          <a:p>
            <a:pPr lvl="1"/>
            <a:r>
              <a:rPr lang="en-US" dirty="0"/>
              <a:t>What levers do we have to minimize the risk of turnover?</a:t>
            </a:r>
          </a:p>
        </p:txBody>
      </p:sp>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2" y="2481711"/>
            <a:ext cx="3943627" cy="590982"/>
          </a:xfrm>
        </p:spPr>
        <p:txBody>
          <a:bodyPr anchor="ctr">
            <a:noAutofit/>
          </a:bodyPr>
          <a:lstStyle/>
          <a:p>
            <a:r>
              <a:rPr lang="en-US" dirty="0"/>
              <a:t>Aggregate Trend Model</a:t>
            </a: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7410171" y="3230219"/>
            <a:ext cx="3943627" cy="3094845"/>
          </a:xfrm>
        </p:spPr>
        <p:txBody>
          <a:bodyPr>
            <a:normAutofit fontScale="92500" lnSpcReduction="10000"/>
          </a:bodyPr>
          <a:lstStyle/>
          <a:p>
            <a:r>
              <a:rPr lang="en-US" dirty="0"/>
              <a:t>By aggregating what we know about our staff at location, store and year levels, we can use advanced modeling techniques to attempt to understand:</a:t>
            </a:r>
          </a:p>
          <a:p>
            <a:pPr marL="283464" marR="0" lvl="1"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50" normalizeH="0" baseline="0" noProof="0" dirty="0">
                <a:ln>
                  <a:noFill/>
                </a:ln>
                <a:solidFill>
                  <a:prstClr val="black"/>
                </a:solidFill>
                <a:effectLst/>
                <a:uLnTx/>
                <a:uFillTx/>
                <a:latin typeface="Tenorite"/>
                <a:ea typeface="+mn-ea"/>
                <a:cs typeface="+mn-cs"/>
              </a:rPr>
              <a:t>Why did X% of my staff leave last year?</a:t>
            </a:r>
          </a:p>
          <a:p>
            <a:pPr marL="283464" marR="0" lvl="1"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50" normalizeH="0" baseline="0" noProof="0" dirty="0">
                <a:ln>
                  <a:noFill/>
                </a:ln>
                <a:solidFill>
                  <a:prstClr val="black"/>
                </a:solidFill>
                <a:effectLst/>
                <a:uLnTx/>
                <a:uFillTx/>
                <a:latin typeface="Tenorite"/>
                <a:ea typeface="+mn-ea"/>
                <a:cs typeface="+mn-cs"/>
              </a:rPr>
              <a:t>What is driving my location’s turnover?</a:t>
            </a:r>
          </a:p>
          <a:p>
            <a:pPr marL="283464" marR="0" lvl="1"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0" i="0" u="none" strike="noStrike" kern="1200" cap="none" spc="50" normalizeH="0" baseline="0" noProof="0" dirty="0">
                <a:ln>
                  <a:noFill/>
                </a:ln>
                <a:solidFill>
                  <a:prstClr val="black"/>
                </a:solidFill>
                <a:effectLst/>
                <a:uLnTx/>
                <a:uFillTx/>
                <a:latin typeface="Tenorite"/>
                <a:ea typeface="+mn-ea"/>
                <a:cs typeface="+mn-cs"/>
              </a:rPr>
              <a:t>How can I begin to minimize my store’s turnover risk?</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248" y="416475"/>
            <a:ext cx="7288282" cy="850226"/>
          </a:xfrm>
        </p:spPr>
        <p:txBody>
          <a:bodyPr/>
          <a:lstStyle/>
          <a:p>
            <a:r>
              <a:rPr lang="en-US" dirty="0"/>
              <a:t>Data Sources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4116" y="1662248"/>
            <a:ext cx="8199047" cy="4276825"/>
          </a:xfrm>
        </p:spPr>
        <p:txBody>
          <a:bodyPr>
            <a:normAutofit fontScale="92500" lnSpcReduction="20000"/>
          </a:bodyPr>
          <a:lstStyle/>
          <a:p>
            <a:r>
              <a:rPr lang="en-US" dirty="0"/>
              <a:t>Distinct problems require distinct approaches-</a:t>
            </a:r>
          </a:p>
          <a:p>
            <a:pPr lvl="1"/>
            <a:r>
              <a:rPr lang="en-US" dirty="0"/>
              <a:t>To accommodate both types of use cases, I’ve developed two approaches, both using fictional HR data as a base from Kaggle:</a:t>
            </a:r>
          </a:p>
          <a:p>
            <a:pPr lvl="3"/>
            <a:r>
              <a:rPr lang="en-US" dirty="0"/>
              <a:t>Sample Individual HR data from </a:t>
            </a:r>
            <a:r>
              <a:rPr lang="en-US" dirty="0">
                <a:hlinkClick r:id="rId3"/>
              </a:rPr>
              <a:t>here</a:t>
            </a:r>
            <a:endParaRPr lang="en-US" dirty="0"/>
          </a:p>
          <a:p>
            <a:pPr lvl="4"/>
            <a:r>
              <a:rPr lang="en-US" dirty="0"/>
              <a:t>Demographic information (</a:t>
            </a:r>
            <a:r>
              <a:rPr lang="en-US" dirty="0" err="1"/>
              <a:t>i.e</a:t>
            </a:r>
            <a:r>
              <a:rPr lang="en-US" dirty="0"/>
              <a:t> age, gender, education, distance from work)</a:t>
            </a:r>
          </a:p>
          <a:p>
            <a:pPr lvl="4"/>
            <a:r>
              <a:rPr lang="en-US" dirty="0"/>
              <a:t>Role requirements (</a:t>
            </a:r>
            <a:r>
              <a:rPr lang="en-US" dirty="0" err="1"/>
              <a:t>i.e</a:t>
            </a:r>
            <a:r>
              <a:rPr lang="en-US" dirty="0"/>
              <a:t> department, education field</a:t>
            </a:r>
          </a:p>
          <a:p>
            <a:pPr lvl="4"/>
            <a:endParaRPr lang="en-US" dirty="0"/>
          </a:p>
          <a:p>
            <a:pPr lvl="3"/>
            <a:r>
              <a:rPr lang="en-US" dirty="0"/>
              <a:t>Sample aggregate HR data from </a:t>
            </a:r>
            <a:r>
              <a:rPr lang="en-US" dirty="0">
                <a:hlinkClick r:id="rId4"/>
              </a:rPr>
              <a:t>here</a:t>
            </a:r>
            <a:endParaRPr lang="en-US" dirty="0"/>
          </a:p>
          <a:p>
            <a:pPr lvl="4"/>
            <a:r>
              <a:rPr lang="en-US" dirty="0"/>
              <a:t>Required manual aggregation into city, store number, and year</a:t>
            </a:r>
          </a:p>
          <a:p>
            <a:pPr lvl="4"/>
            <a:r>
              <a:rPr lang="en-US" dirty="0"/>
              <a:t>Joined with some publicly available from the US Bureau of Labor Statistics, and St. Louis Federal Reserve to attempt to model overall macroeconomic trends (</a:t>
            </a:r>
            <a:r>
              <a:rPr lang="en-US" dirty="0" err="1"/>
              <a:t>i.e</a:t>
            </a:r>
            <a:r>
              <a:rPr lang="en-US" dirty="0"/>
              <a:t> real median wages, job openings, avg hire rates) </a:t>
            </a:r>
          </a:p>
          <a:p>
            <a:pPr lvl="4"/>
            <a:endParaRPr lang="en-US" dirty="0"/>
          </a:p>
          <a:p>
            <a:pPr lvl="4"/>
            <a:endParaRPr lang="en-US"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sp>
        <p:nvSpPr>
          <p:cNvPr id="5" name="TextBox 4">
            <a:extLst>
              <a:ext uri="{FF2B5EF4-FFF2-40B4-BE49-F238E27FC236}">
                <a16:creationId xmlns:a16="http://schemas.microsoft.com/office/drawing/2014/main" id="{A39B845E-8B4D-E641-F3B4-0D55FAFA9D1C}"/>
              </a:ext>
            </a:extLst>
          </p:cNvPr>
          <p:cNvSpPr txBox="1"/>
          <p:nvPr/>
        </p:nvSpPr>
        <p:spPr>
          <a:xfrm>
            <a:off x="97654" y="6538911"/>
            <a:ext cx="9179511" cy="276999"/>
          </a:xfrm>
          <a:prstGeom prst="rect">
            <a:avLst/>
          </a:prstGeom>
          <a:noFill/>
        </p:spPr>
        <p:txBody>
          <a:bodyPr wrap="square">
            <a:spAutoFit/>
          </a:bodyPr>
          <a:lstStyle/>
          <a:p>
            <a:r>
              <a:rPr lang="en-US" sz="1200" dirty="0"/>
              <a:t>*See fictional dataset used</a:t>
            </a:r>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4CF6-4F12-A470-D48E-3F1F12F11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5C477-8F67-81C6-5EB7-FBCC5E2D2AEC}"/>
              </a:ext>
            </a:extLst>
          </p:cNvPr>
          <p:cNvSpPr>
            <a:spLocks noGrp="1"/>
          </p:cNvSpPr>
          <p:nvPr>
            <p:ph type="title"/>
          </p:nvPr>
        </p:nvSpPr>
        <p:spPr>
          <a:xfrm>
            <a:off x="865048" y="431715"/>
            <a:ext cx="7288282" cy="850226"/>
          </a:xfrm>
        </p:spPr>
        <p:txBody>
          <a:bodyPr/>
          <a:lstStyle/>
          <a:p>
            <a:r>
              <a:rPr lang="en-US" dirty="0"/>
              <a:t>Model overview</a:t>
            </a:r>
          </a:p>
        </p:txBody>
      </p:sp>
      <p:sp>
        <p:nvSpPr>
          <p:cNvPr id="3" name="Text Placeholder 2">
            <a:extLst>
              <a:ext uri="{FF2B5EF4-FFF2-40B4-BE49-F238E27FC236}">
                <a16:creationId xmlns:a16="http://schemas.microsoft.com/office/drawing/2014/main" id="{4DB6E4B3-3148-DF50-B66B-E1268C4FE484}"/>
              </a:ext>
            </a:extLst>
          </p:cNvPr>
          <p:cNvSpPr>
            <a:spLocks noGrp="1"/>
          </p:cNvSpPr>
          <p:nvPr>
            <p:ph sz="half" idx="2"/>
          </p:nvPr>
        </p:nvSpPr>
        <p:spPr>
          <a:xfrm>
            <a:off x="381000" y="1554480"/>
            <a:ext cx="9715501" cy="4671060"/>
          </a:xfrm>
        </p:spPr>
        <p:txBody>
          <a:bodyPr>
            <a:normAutofit fontScale="85000" lnSpcReduction="10000"/>
          </a:bodyPr>
          <a:lstStyle/>
          <a:p>
            <a:r>
              <a:rPr lang="en-US" dirty="0"/>
              <a:t>Both models are unique, but leverage boosting techniques</a:t>
            </a:r>
          </a:p>
          <a:p>
            <a:pPr lvl="1"/>
            <a:r>
              <a:rPr lang="en-US" dirty="0"/>
              <a:t>Individual model: </a:t>
            </a:r>
            <a:r>
              <a:rPr lang="en-US" dirty="0" err="1"/>
              <a:t>CatBoost</a:t>
            </a:r>
            <a:r>
              <a:rPr lang="en-US" dirty="0"/>
              <a:t> classifier predicting if employee leaves or stays</a:t>
            </a:r>
          </a:p>
          <a:p>
            <a:pPr lvl="1"/>
            <a:r>
              <a:rPr lang="en-US" dirty="0"/>
              <a:t>Aggregate model: XGBoost Regressor predicting store’s annual turnover rate</a:t>
            </a:r>
          </a:p>
          <a:p>
            <a:pPr marL="0" lvl="1" indent="0">
              <a:buNone/>
            </a:pPr>
            <a:r>
              <a:rPr lang="en-US" b="1" dirty="0"/>
              <a:t>Boosting model rough overview-</a:t>
            </a:r>
          </a:p>
          <a:p>
            <a:pPr lvl="1"/>
            <a:r>
              <a:rPr lang="en-US" dirty="0"/>
              <a:t>Imagine I give a room of 100 people some data to sequentially predict if it will rain in the next hour 1000 times. Each person can observe the other’s predictions and attempt to account for others’ mistakes. </a:t>
            </a:r>
          </a:p>
          <a:p>
            <a:pPr lvl="1"/>
            <a:r>
              <a:rPr lang="en-US" dirty="0"/>
              <a:t>At first, I average predictions together to aggerate them. Over the course of the 1000 times, I can observe who appears to perform worse, and who appears to perform better and create a weighted sum of everyone's predictions based on their performance to create as strong a model as possible.</a:t>
            </a:r>
          </a:p>
          <a:p>
            <a:pPr lvl="1"/>
            <a:r>
              <a:rPr lang="en-US" dirty="0"/>
              <a:t>This is how Boosting models work, only its 100 models instead of people, and it goes way faster, with less arguing!</a:t>
            </a:r>
          </a:p>
          <a:p>
            <a:pPr marL="0" lvl="1" indent="0">
              <a:buNone/>
            </a:pPr>
            <a:endParaRPr lang="en-US" dirty="0"/>
          </a:p>
          <a:p>
            <a:pPr marL="0" lvl="1" indent="0">
              <a:buNone/>
            </a:pPr>
            <a:r>
              <a:rPr lang="en-US" b="1" i="1" dirty="0"/>
              <a:t>By summarizing how each sub model’s predictions changed based on the given data (i.e. marginal impact of adding a given feature), we can use these advanced modeling techniques to provide descriptive analytics on why the model thinks turnover will be 3% or that employee id 24 will resign.</a:t>
            </a:r>
          </a:p>
        </p:txBody>
      </p:sp>
      <p:sp>
        <p:nvSpPr>
          <p:cNvPr id="14" name="Slide Number Placeholder 5">
            <a:extLst>
              <a:ext uri="{FF2B5EF4-FFF2-40B4-BE49-F238E27FC236}">
                <a16:creationId xmlns:a16="http://schemas.microsoft.com/office/drawing/2014/main" id="{28494883-1B1F-73BA-F58F-34953E7D58A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77652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927972" y="2476740"/>
            <a:ext cx="5230546" cy="1524735"/>
          </a:xfrm>
        </p:spPr>
        <p:txBody>
          <a:bodyPr/>
          <a:lstStyle/>
          <a:p>
            <a:r>
              <a:rPr lang="en-US" dirty="0"/>
              <a:t>individual model results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F1612-5000-BF38-1794-F7174C2F7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4D7FE1-89ED-CA18-7AE4-B9BB4BAEB012}"/>
              </a:ext>
            </a:extLst>
          </p:cNvPr>
          <p:cNvSpPr>
            <a:spLocks noGrp="1"/>
          </p:cNvSpPr>
          <p:nvPr>
            <p:ph type="title"/>
          </p:nvPr>
        </p:nvSpPr>
        <p:spPr>
          <a:xfrm>
            <a:off x="213360" y="247652"/>
            <a:ext cx="9953308" cy="507999"/>
          </a:xfrm>
        </p:spPr>
        <p:txBody>
          <a:bodyPr/>
          <a:lstStyle/>
          <a:p>
            <a:r>
              <a:rPr lang="en-US" dirty="0"/>
              <a:t>Feature importance</a:t>
            </a:r>
          </a:p>
        </p:txBody>
      </p:sp>
      <p:grpSp>
        <p:nvGrpSpPr>
          <p:cNvPr id="33" name="Group 32">
            <a:extLst>
              <a:ext uri="{FF2B5EF4-FFF2-40B4-BE49-F238E27FC236}">
                <a16:creationId xmlns:a16="http://schemas.microsoft.com/office/drawing/2014/main" id="{4A475149-B927-6451-3402-1E840153A450}"/>
              </a:ext>
            </a:extLst>
          </p:cNvPr>
          <p:cNvGrpSpPr/>
          <p:nvPr/>
        </p:nvGrpSpPr>
        <p:grpSpPr>
          <a:xfrm>
            <a:off x="5471229" y="1186924"/>
            <a:ext cx="5951220" cy="4752149"/>
            <a:chOff x="76269" y="1968826"/>
            <a:chExt cx="5951220" cy="4752149"/>
          </a:xfrm>
        </p:grpSpPr>
        <p:pic>
          <p:nvPicPr>
            <p:cNvPr id="17" name="Picture 16">
              <a:extLst>
                <a:ext uri="{FF2B5EF4-FFF2-40B4-BE49-F238E27FC236}">
                  <a16:creationId xmlns:a16="http://schemas.microsoft.com/office/drawing/2014/main" id="{2F371090-D753-4D60-701C-C4CB9F9B66EA}"/>
                </a:ext>
              </a:extLst>
            </p:cNvPr>
            <p:cNvPicPr>
              <a:picLocks noChangeAspect="1"/>
            </p:cNvPicPr>
            <p:nvPr/>
          </p:nvPicPr>
          <p:blipFill>
            <a:blip r:embed="rId3"/>
            <a:srcRect b="9531"/>
            <a:stretch>
              <a:fillRect/>
            </a:stretch>
          </p:blipFill>
          <p:spPr>
            <a:xfrm>
              <a:off x="144849" y="2499741"/>
              <a:ext cx="5882640" cy="4221234"/>
            </a:xfrm>
            <a:prstGeom prst="rect">
              <a:avLst/>
            </a:prstGeom>
          </p:spPr>
        </p:pic>
        <p:sp>
          <p:nvSpPr>
            <p:cNvPr id="29" name="TextBox 28">
              <a:extLst>
                <a:ext uri="{FF2B5EF4-FFF2-40B4-BE49-F238E27FC236}">
                  <a16:creationId xmlns:a16="http://schemas.microsoft.com/office/drawing/2014/main" id="{FABA8111-83CF-2222-767E-DC122BDA97E6}"/>
                </a:ext>
              </a:extLst>
            </p:cNvPr>
            <p:cNvSpPr txBox="1"/>
            <p:nvPr/>
          </p:nvSpPr>
          <p:spPr>
            <a:xfrm>
              <a:off x="76269" y="1968826"/>
              <a:ext cx="5882640" cy="807913"/>
            </a:xfrm>
            <a:prstGeom prst="rect">
              <a:avLst/>
            </a:prstGeom>
            <a:noFill/>
          </p:spPr>
          <p:txBody>
            <a:bodyPr wrap="square">
              <a:spAutoFit/>
            </a:bodyPr>
            <a:lstStyle/>
            <a:p>
              <a:r>
                <a:rPr lang="en-US" b="1" dirty="0"/>
                <a:t>What factors are most impactful to an individual’s turnover?</a:t>
              </a:r>
            </a:p>
            <a:p>
              <a:r>
                <a:rPr lang="en-US" sz="1050" i="1" dirty="0"/>
                <a:t>Based on the weighted average absolute value of each features marginal contribution</a:t>
              </a:r>
            </a:p>
          </p:txBody>
        </p:sp>
      </p:grpSp>
      <p:sp>
        <p:nvSpPr>
          <p:cNvPr id="35" name="Text Placeholder 2">
            <a:extLst>
              <a:ext uri="{FF2B5EF4-FFF2-40B4-BE49-F238E27FC236}">
                <a16:creationId xmlns:a16="http://schemas.microsoft.com/office/drawing/2014/main" id="{ECB890AB-CD22-92BD-898A-8FF128DC6198}"/>
              </a:ext>
            </a:extLst>
          </p:cNvPr>
          <p:cNvSpPr txBox="1">
            <a:spLocks/>
          </p:cNvSpPr>
          <p:nvPr/>
        </p:nvSpPr>
        <p:spPr>
          <a:xfrm>
            <a:off x="373380" y="1274803"/>
            <a:ext cx="4739640" cy="43083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Top drivers of employee turnover appear to be overtime, entry level positions and travel</a:t>
            </a:r>
          </a:p>
          <a:p>
            <a:pPr lvl="1"/>
            <a:r>
              <a:rPr lang="en-US" sz="1600" dirty="0"/>
              <a:t>Overtime appears to on average change the likelihood of employees resigning by ~18%</a:t>
            </a:r>
          </a:p>
          <a:p>
            <a:pPr lvl="1"/>
            <a:r>
              <a:rPr lang="en-US" sz="1600" dirty="0"/>
              <a:t>Entry level appears to impact </a:t>
            </a:r>
          </a:p>
          <a:p>
            <a:pPr lvl="1"/>
            <a:r>
              <a:rPr lang="en-US" sz="1600" dirty="0"/>
              <a:t>Frequent business Travel on average impacts 7.5% of resignations</a:t>
            </a:r>
          </a:p>
          <a:p>
            <a:r>
              <a:rPr lang="en-US" sz="1600" i="1" dirty="0"/>
              <a:t>This measures magnitude, rather than direction (</a:t>
            </a:r>
            <a:r>
              <a:rPr lang="en-US" sz="1600" i="1" dirty="0" err="1"/>
              <a:t>i.e</a:t>
            </a:r>
            <a:r>
              <a:rPr lang="en-US" sz="1600" i="1" dirty="0"/>
              <a:t> this overtime is most impactful, but this does not say overtime increases resignations)</a:t>
            </a:r>
          </a:p>
        </p:txBody>
      </p:sp>
    </p:spTree>
    <p:extLst>
      <p:ext uri="{BB962C8B-B14F-4D97-AF65-F5344CB8AC3E}">
        <p14:creationId xmlns:p14="http://schemas.microsoft.com/office/powerpoint/2010/main" val="320850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9B1C-8166-6AE0-3975-4AA7E9BD5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3A300-2615-0A7F-8194-C6A51DC5B756}"/>
              </a:ext>
            </a:extLst>
          </p:cNvPr>
          <p:cNvSpPr>
            <a:spLocks noGrp="1"/>
          </p:cNvSpPr>
          <p:nvPr>
            <p:ph type="title"/>
          </p:nvPr>
        </p:nvSpPr>
        <p:spPr>
          <a:xfrm>
            <a:off x="213360" y="247652"/>
            <a:ext cx="9953308" cy="507999"/>
          </a:xfrm>
        </p:spPr>
        <p:txBody>
          <a:bodyPr/>
          <a:lstStyle/>
          <a:p>
            <a:r>
              <a:rPr lang="en-US" dirty="0"/>
              <a:t>Feature relationships</a:t>
            </a:r>
          </a:p>
        </p:txBody>
      </p:sp>
      <p:sp>
        <p:nvSpPr>
          <p:cNvPr id="35" name="Text Placeholder 2">
            <a:extLst>
              <a:ext uri="{FF2B5EF4-FFF2-40B4-BE49-F238E27FC236}">
                <a16:creationId xmlns:a16="http://schemas.microsoft.com/office/drawing/2014/main" id="{F7048C1F-FC05-0B1F-FBFA-CBE0344FF741}"/>
              </a:ext>
            </a:extLst>
          </p:cNvPr>
          <p:cNvSpPr txBox="1">
            <a:spLocks/>
          </p:cNvSpPr>
          <p:nvPr/>
        </p:nvSpPr>
        <p:spPr>
          <a:xfrm>
            <a:off x="213360" y="1039762"/>
            <a:ext cx="5390111" cy="245668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Our top drivers (overtime, entry level positions and travel) of employee turnover appear at the top again, and all appear to increase the likelihood of resignations</a:t>
            </a:r>
          </a:p>
          <a:p>
            <a:r>
              <a:rPr lang="en-US" sz="1800" dirty="0"/>
              <a:t>We can also use odds ratios from a chi squared contingency test to depict this relationship:</a:t>
            </a:r>
          </a:p>
          <a:p>
            <a:pPr lvl="1"/>
            <a:r>
              <a:rPr lang="en-US" sz="1400" dirty="0"/>
              <a:t>From this, we can see that over time makes employees 3.7 times as likely to resign!</a:t>
            </a:r>
          </a:p>
          <a:p>
            <a:pPr lvl="1"/>
            <a:r>
              <a:rPr lang="en-US" sz="1400" dirty="0"/>
              <a:t>Entry level employees are 3.2 times as likely</a:t>
            </a:r>
          </a:p>
          <a:p>
            <a:pPr lvl="1"/>
            <a:r>
              <a:rPr lang="en-US" sz="1400" dirty="0"/>
              <a:t>Frequent business travelers are 2 times as likely</a:t>
            </a:r>
          </a:p>
        </p:txBody>
      </p:sp>
      <p:grpSp>
        <p:nvGrpSpPr>
          <p:cNvPr id="5" name="Group 4">
            <a:extLst>
              <a:ext uri="{FF2B5EF4-FFF2-40B4-BE49-F238E27FC236}">
                <a16:creationId xmlns:a16="http://schemas.microsoft.com/office/drawing/2014/main" id="{317B9227-30D9-1F8F-CB1F-C8403CFF8DB9}"/>
              </a:ext>
            </a:extLst>
          </p:cNvPr>
          <p:cNvGrpSpPr/>
          <p:nvPr/>
        </p:nvGrpSpPr>
        <p:grpSpPr>
          <a:xfrm>
            <a:off x="5859780" y="1133584"/>
            <a:ext cx="5882640" cy="5130056"/>
            <a:chOff x="5471229" y="1186924"/>
            <a:chExt cx="5882640" cy="5130056"/>
          </a:xfrm>
        </p:grpSpPr>
        <p:sp>
          <p:nvSpPr>
            <p:cNvPr id="29" name="TextBox 28">
              <a:extLst>
                <a:ext uri="{FF2B5EF4-FFF2-40B4-BE49-F238E27FC236}">
                  <a16:creationId xmlns:a16="http://schemas.microsoft.com/office/drawing/2014/main" id="{D9489A71-54F0-6BBE-F7DA-A73D157F1AD1}"/>
                </a:ext>
              </a:extLst>
            </p:cNvPr>
            <p:cNvSpPr txBox="1"/>
            <p:nvPr/>
          </p:nvSpPr>
          <p:spPr>
            <a:xfrm>
              <a:off x="5471229" y="1186924"/>
              <a:ext cx="5882640" cy="530915"/>
            </a:xfrm>
            <a:prstGeom prst="rect">
              <a:avLst/>
            </a:prstGeom>
            <a:noFill/>
          </p:spPr>
          <p:txBody>
            <a:bodyPr wrap="square">
              <a:spAutoFit/>
            </a:bodyPr>
            <a:lstStyle/>
            <a:p>
              <a:r>
                <a:rPr lang="en-US" b="1" i="1" dirty="0"/>
                <a:t>How</a:t>
              </a:r>
              <a:r>
                <a:rPr lang="en-US" b="1" dirty="0"/>
                <a:t> do these features impact an individual’s turnover?</a:t>
              </a:r>
            </a:p>
            <a:p>
              <a:r>
                <a:rPr lang="en-US" sz="1050" i="1" dirty="0"/>
                <a:t>Based on the weighted average value of each features marginal contribution</a:t>
              </a:r>
            </a:p>
          </p:txBody>
        </p:sp>
        <p:pic>
          <p:nvPicPr>
            <p:cNvPr id="4" name="Picture 3">
              <a:extLst>
                <a:ext uri="{FF2B5EF4-FFF2-40B4-BE49-F238E27FC236}">
                  <a16:creationId xmlns:a16="http://schemas.microsoft.com/office/drawing/2014/main" id="{7D912654-58AF-4348-D98D-687515D0E267}"/>
                </a:ext>
              </a:extLst>
            </p:cNvPr>
            <p:cNvPicPr>
              <a:picLocks noChangeAspect="1"/>
            </p:cNvPicPr>
            <p:nvPr/>
          </p:nvPicPr>
          <p:blipFill>
            <a:blip r:embed="rId3"/>
            <a:stretch>
              <a:fillRect/>
            </a:stretch>
          </p:blipFill>
          <p:spPr>
            <a:xfrm>
              <a:off x="5612715" y="1844040"/>
              <a:ext cx="5599668" cy="4472940"/>
            </a:xfrm>
            <a:prstGeom prst="rect">
              <a:avLst/>
            </a:prstGeom>
          </p:spPr>
        </p:pic>
      </p:grpSp>
      <p:pic>
        <p:nvPicPr>
          <p:cNvPr id="9" name="Picture 8">
            <a:extLst>
              <a:ext uri="{FF2B5EF4-FFF2-40B4-BE49-F238E27FC236}">
                <a16:creationId xmlns:a16="http://schemas.microsoft.com/office/drawing/2014/main" id="{20E7DF86-85AC-1273-660A-AF4BEAB7B70B}"/>
              </a:ext>
            </a:extLst>
          </p:cNvPr>
          <p:cNvPicPr>
            <a:picLocks noChangeAspect="1"/>
          </p:cNvPicPr>
          <p:nvPr/>
        </p:nvPicPr>
        <p:blipFill>
          <a:blip r:embed="rId4"/>
          <a:stretch>
            <a:fillRect/>
          </a:stretch>
        </p:blipFill>
        <p:spPr>
          <a:xfrm>
            <a:off x="132312" y="3853481"/>
            <a:ext cx="5868954" cy="2904836"/>
          </a:xfrm>
          <a:prstGeom prst="rect">
            <a:avLst/>
          </a:prstGeom>
        </p:spPr>
      </p:pic>
      <p:sp>
        <p:nvSpPr>
          <p:cNvPr id="10" name="Rectangle 9">
            <a:extLst>
              <a:ext uri="{FF2B5EF4-FFF2-40B4-BE49-F238E27FC236}">
                <a16:creationId xmlns:a16="http://schemas.microsoft.com/office/drawing/2014/main" id="{B52452FE-78B3-E46F-D5B4-935E9D4EDF07}"/>
              </a:ext>
            </a:extLst>
          </p:cNvPr>
          <p:cNvSpPr/>
          <p:nvPr/>
        </p:nvSpPr>
        <p:spPr>
          <a:xfrm>
            <a:off x="1034473" y="4257964"/>
            <a:ext cx="4825307" cy="43410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EB0160-1B7F-5223-3383-D0E2F5100A5D}"/>
              </a:ext>
            </a:extLst>
          </p:cNvPr>
          <p:cNvSpPr/>
          <p:nvPr/>
        </p:nvSpPr>
        <p:spPr>
          <a:xfrm>
            <a:off x="287713" y="6215103"/>
            <a:ext cx="3833437" cy="21705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D11797-7815-8A2A-D53F-AD81B408DCBA}"/>
              </a:ext>
            </a:extLst>
          </p:cNvPr>
          <p:cNvSpPr/>
          <p:nvPr/>
        </p:nvSpPr>
        <p:spPr>
          <a:xfrm>
            <a:off x="6286500" y="1978983"/>
            <a:ext cx="5185925" cy="59657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37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2BBB1-A04D-F7DA-9182-4F651178F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130A41-51B5-5064-1F7F-A0B2FD8A4678}"/>
              </a:ext>
            </a:extLst>
          </p:cNvPr>
          <p:cNvSpPr>
            <a:spLocks noGrp="1"/>
          </p:cNvSpPr>
          <p:nvPr>
            <p:ph type="title"/>
          </p:nvPr>
        </p:nvSpPr>
        <p:spPr>
          <a:xfrm>
            <a:off x="213360" y="247652"/>
            <a:ext cx="9953308" cy="507999"/>
          </a:xfrm>
        </p:spPr>
        <p:txBody>
          <a:bodyPr/>
          <a:lstStyle/>
          <a:p>
            <a:r>
              <a:rPr lang="en-US" dirty="0"/>
              <a:t>Individual insights</a:t>
            </a:r>
          </a:p>
        </p:txBody>
      </p:sp>
      <p:grpSp>
        <p:nvGrpSpPr>
          <p:cNvPr id="3" name="Group 2">
            <a:extLst>
              <a:ext uri="{FF2B5EF4-FFF2-40B4-BE49-F238E27FC236}">
                <a16:creationId xmlns:a16="http://schemas.microsoft.com/office/drawing/2014/main" id="{0BC4B8DD-496F-DBD3-C238-31D29388C6CB}"/>
              </a:ext>
            </a:extLst>
          </p:cNvPr>
          <p:cNvGrpSpPr/>
          <p:nvPr/>
        </p:nvGrpSpPr>
        <p:grpSpPr>
          <a:xfrm>
            <a:off x="6177742" y="1053235"/>
            <a:ext cx="5392378" cy="5557113"/>
            <a:chOff x="0" y="1300887"/>
            <a:chExt cx="5392378" cy="5557113"/>
          </a:xfrm>
        </p:grpSpPr>
        <p:pic>
          <p:nvPicPr>
            <p:cNvPr id="12" name="Picture 11">
              <a:extLst>
                <a:ext uri="{FF2B5EF4-FFF2-40B4-BE49-F238E27FC236}">
                  <a16:creationId xmlns:a16="http://schemas.microsoft.com/office/drawing/2014/main" id="{CF0C33B3-7DC2-AFA4-0D62-67B61E1453C1}"/>
                </a:ext>
              </a:extLst>
            </p:cNvPr>
            <p:cNvPicPr>
              <a:picLocks noChangeAspect="1"/>
            </p:cNvPicPr>
            <p:nvPr/>
          </p:nvPicPr>
          <p:blipFill>
            <a:blip r:embed="rId3"/>
            <a:stretch>
              <a:fillRect/>
            </a:stretch>
          </p:blipFill>
          <p:spPr>
            <a:xfrm>
              <a:off x="0" y="1831802"/>
              <a:ext cx="5392378" cy="5026198"/>
            </a:xfrm>
            <a:prstGeom prst="rect">
              <a:avLst/>
            </a:prstGeom>
          </p:spPr>
        </p:pic>
        <p:sp>
          <p:nvSpPr>
            <p:cNvPr id="29" name="TextBox 28">
              <a:extLst>
                <a:ext uri="{FF2B5EF4-FFF2-40B4-BE49-F238E27FC236}">
                  <a16:creationId xmlns:a16="http://schemas.microsoft.com/office/drawing/2014/main" id="{42B4A327-1B63-F83E-BF66-863BA2E949D5}"/>
                </a:ext>
              </a:extLst>
            </p:cNvPr>
            <p:cNvSpPr txBox="1"/>
            <p:nvPr/>
          </p:nvSpPr>
          <p:spPr>
            <a:xfrm>
              <a:off x="0" y="1300887"/>
              <a:ext cx="5250180" cy="530915"/>
            </a:xfrm>
            <a:prstGeom prst="rect">
              <a:avLst/>
            </a:prstGeom>
            <a:noFill/>
          </p:spPr>
          <p:txBody>
            <a:bodyPr wrap="square">
              <a:spAutoFit/>
            </a:bodyPr>
            <a:lstStyle/>
            <a:p>
              <a:r>
                <a:rPr lang="en-US" b="1" dirty="0"/>
                <a:t>Why did [person] resign?</a:t>
              </a:r>
            </a:p>
            <a:p>
              <a:r>
                <a:rPr lang="en-US" sz="1050" i="1" dirty="0"/>
                <a:t>Based on the features marginal contribution to the overall prediction</a:t>
              </a:r>
            </a:p>
          </p:txBody>
        </p:sp>
      </p:grpSp>
      <p:sp>
        <p:nvSpPr>
          <p:cNvPr id="4" name="Text Placeholder 2">
            <a:extLst>
              <a:ext uri="{FF2B5EF4-FFF2-40B4-BE49-F238E27FC236}">
                <a16:creationId xmlns:a16="http://schemas.microsoft.com/office/drawing/2014/main" id="{7BA70478-2571-FE86-D189-7B22F9360DAE}"/>
              </a:ext>
            </a:extLst>
          </p:cNvPr>
          <p:cNvSpPr txBox="1">
            <a:spLocks/>
          </p:cNvSpPr>
          <p:nvPr/>
        </p:nvSpPr>
        <p:spPr>
          <a:xfrm>
            <a:off x="403861" y="1292427"/>
            <a:ext cx="5250180" cy="47564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Another benefit of this model, is we can examine how each feature impacted a given final prediction</a:t>
            </a:r>
          </a:p>
          <a:p>
            <a:r>
              <a:rPr lang="en-US" sz="1800" dirty="0"/>
              <a:t>In  this example, we can see again how large the impact of overtime is to the probability of resignation for a specific person</a:t>
            </a:r>
          </a:p>
          <a:p>
            <a:pPr lvl="1"/>
            <a:r>
              <a:rPr lang="en-US" sz="1600" dirty="0"/>
              <a:t>Overtime increased the probability that this employee would resign by 25 percentage points!</a:t>
            </a:r>
          </a:p>
          <a:p>
            <a:pPr lvl="1"/>
            <a:r>
              <a:rPr lang="en-US" sz="1600" dirty="0"/>
              <a:t>These insights can inform our decision making- </a:t>
            </a:r>
            <a:r>
              <a:rPr lang="en-US" sz="1600" i="1" dirty="0"/>
              <a:t>is the value from this employee’s overtime work worth the added risk of their resignation?</a:t>
            </a:r>
          </a:p>
        </p:txBody>
      </p:sp>
    </p:spTree>
    <p:extLst>
      <p:ext uri="{BB962C8B-B14F-4D97-AF65-F5344CB8AC3E}">
        <p14:creationId xmlns:p14="http://schemas.microsoft.com/office/powerpoint/2010/main" val="205300168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{95255442-4D88-4D18-9EF4-7DE4F9D4E096}TF7521aafa-c748-4c40-a498-ba511be234dc5b1b6097_win32-5039330bb2f3</Template>
  <TotalTime>3311</TotalTime>
  <Words>1548</Words>
  <Application>Microsoft Office PowerPoint</Application>
  <PresentationFormat>Widescreen</PresentationFormat>
  <Paragraphs>209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Tenorite</vt:lpstr>
      <vt:lpstr>Custom</vt:lpstr>
      <vt:lpstr>understanding Turnover</vt:lpstr>
      <vt:lpstr>AGENDA</vt:lpstr>
      <vt:lpstr>Two predictive modeling techniques  help us apply descriptive analytics to understand turnover</vt:lpstr>
      <vt:lpstr>Data Sources</vt:lpstr>
      <vt:lpstr>Model overview</vt:lpstr>
      <vt:lpstr>individual model results</vt:lpstr>
      <vt:lpstr>Feature importance</vt:lpstr>
      <vt:lpstr>Feature relationships</vt:lpstr>
      <vt:lpstr>Individual insights</vt:lpstr>
      <vt:lpstr>Potential model improvements</vt:lpstr>
      <vt:lpstr>Aggregate model results</vt:lpstr>
      <vt:lpstr>Feature importance</vt:lpstr>
      <vt:lpstr>Feature importance</vt:lpstr>
      <vt:lpstr>Why did my store have this turnover?</vt:lpstr>
      <vt:lpstr>APPENDIX</vt:lpstr>
      <vt:lpstr>PowerPoint Presentation</vt:lpstr>
      <vt:lpstr>PowerPoint Presentation</vt:lpstr>
      <vt:lpstr>PowerPoint Presentation</vt:lpstr>
      <vt:lpstr>PowerPoint Presentation</vt:lpstr>
      <vt:lpstr>Dynamic  delivery</vt:lpstr>
      <vt:lpstr>Final tips &amp; takeaways</vt:lpstr>
      <vt:lpstr>Speaking engagement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Triemer, Jeff T</dc:creator>
  <cp:lastModifiedBy>Triemer, Jeff T</cp:lastModifiedBy>
  <cp:revision>13</cp:revision>
  <dcterms:created xsi:type="dcterms:W3CDTF">2025-10-24T14:21:49Z</dcterms:created>
  <dcterms:modified xsi:type="dcterms:W3CDTF">2025-10-26T21:33:11Z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